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2" r:id="rId2"/>
  </p:sldMasterIdLst>
  <p:notesMasterIdLst>
    <p:notesMasterId r:id="rId51"/>
  </p:notesMasterIdLst>
  <p:sldIdLst>
    <p:sldId id="278" r:id="rId3"/>
    <p:sldId id="279" r:id="rId4"/>
    <p:sldId id="280" r:id="rId5"/>
    <p:sldId id="281" r:id="rId6"/>
    <p:sldId id="300" r:id="rId7"/>
    <p:sldId id="359" r:id="rId8"/>
    <p:sldId id="315" r:id="rId9"/>
    <p:sldId id="307" r:id="rId10"/>
    <p:sldId id="348" r:id="rId11"/>
    <p:sldId id="302" r:id="rId12"/>
    <p:sldId id="344" r:id="rId13"/>
    <p:sldId id="319" r:id="rId14"/>
    <p:sldId id="314" r:id="rId15"/>
    <p:sldId id="318" r:id="rId16"/>
    <p:sldId id="290" r:id="rId17"/>
    <p:sldId id="394" r:id="rId18"/>
    <p:sldId id="292" r:id="rId19"/>
    <p:sldId id="323" r:id="rId20"/>
    <p:sldId id="294" r:id="rId21"/>
    <p:sldId id="353" r:id="rId22"/>
    <p:sldId id="295" r:id="rId23"/>
    <p:sldId id="330" r:id="rId24"/>
    <p:sldId id="342" r:id="rId25"/>
    <p:sldId id="341" r:id="rId26"/>
    <p:sldId id="349" r:id="rId27"/>
    <p:sldId id="340" r:id="rId28"/>
    <p:sldId id="358" r:id="rId29"/>
    <p:sldId id="339" r:id="rId30"/>
    <p:sldId id="362" r:id="rId31"/>
    <p:sldId id="363" r:id="rId32"/>
    <p:sldId id="364" r:id="rId33"/>
    <p:sldId id="365" r:id="rId34"/>
    <p:sldId id="366" r:id="rId35"/>
    <p:sldId id="367" r:id="rId36"/>
    <p:sldId id="368" r:id="rId37"/>
    <p:sldId id="369" r:id="rId38"/>
    <p:sldId id="370" r:id="rId39"/>
    <p:sldId id="371" r:id="rId40"/>
    <p:sldId id="372" r:id="rId41"/>
    <p:sldId id="373" r:id="rId42"/>
    <p:sldId id="385" r:id="rId43"/>
    <p:sldId id="376" r:id="rId44"/>
    <p:sldId id="378" r:id="rId45"/>
    <p:sldId id="379" r:id="rId46"/>
    <p:sldId id="380" r:id="rId47"/>
    <p:sldId id="393" r:id="rId48"/>
    <p:sldId id="381" r:id="rId49"/>
    <p:sldId id="382" r:id="rId50"/>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112"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12"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12"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12"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12" charset="-128"/>
        <a:cs typeface="+mn-cs"/>
      </a:defRPr>
    </a:lvl5pPr>
    <a:lvl6pPr marL="2286000" algn="l" defTabSz="914400" rtl="0" eaLnBrk="1" latinLnBrk="0" hangingPunct="1">
      <a:defRPr kern="1200">
        <a:solidFill>
          <a:schemeClr val="tx1"/>
        </a:solidFill>
        <a:latin typeface="Arial" charset="0"/>
        <a:ea typeface="ＭＳ Ｐゴシック" pitchFamily="-112" charset="-128"/>
        <a:cs typeface="+mn-cs"/>
      </a:defRPr>
    </a:lvl6pPr>
    <a:lvl7pPr marL="2743200" algn="l" defTabSz="914400" rtl="0" eaLnBrk="1" latinLnBrk="0" hangingPunct="1">
      <a:defRPr kern="1200">
        <a:solidFill>
          <a:schemeClr val="tx1"/>
        </a:solidFill>
        <a:latin typeface="Arial" charset="0"/>
        <a:ea typeface="ＭＳ Ｐゴシック" pitchFamily="-112" charset="-128"/>
        <a:cs typeface="+mn-cs"/>
      </a:defRPr>
    </a:lvl7pPr>
    <a:lvl8pPr marL="3200400" algn="l" defTabSz="914400" rtl="0" eaLnBrk="1" latinLnBrk="0" hangingPunct="1">
      <a:defRPr kern="1200">
        <a:solidFill>
          <a:schemeClr val="tx1"/>
        </a:solidFill>
        <a:latin typeface="Arial" charset="0"/>
        <a:ea typeface="ＭＳ Ｐゴシック" pitchFamily="-112" charset="-128"/>
        <a:cs typeface="+mn-cs"/>
      </a:defRPr>
    </a:lvl8pPr>
    <a:lvl9pPr marL="3657600" algn="l" defTabSz="914400" rtl="0" eaLnBrk="1" latinLnBrk="0" hangingPunct="1">
      <a:defRPr kern="1200">
        <a:solidFill>
          <a:schemeClr val="tx1"/>
        </a:solidFill>
        <a:latin typeface="Arial" charset="0"/>
        <a:ea typeface="ＭＳ Ｐゴシック" pitchFamily="-112"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00FF00"/>
    <a:srgbClr val="FF0DD1"/>
    <a:srgbClr val="3399FF"/>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69634" autoAdjust="0"/>
  </p:normalViewPr>
  <p:slideViewPr>
    <p:cSldViewPr snapToGrid="0" snapToObjects="1">
      <p:cViewPr varScale="1">
        <p:scale>
          <a:sx n="75" d="100"/>
          <a:sy n="75" d="100"/>
        </p:scale>
        <p:origin x="-798" y="-10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4.wmf"/><Relationship Id="rId2" Type="http://schemas.openxmlformats.org/officeDocument/2006/relationships/image" Target="../media/image113.wmf"/><Relationship Id="rId1" Type="http://schemas.openxmlformats.org/officeDocument/2006/relationships/image" Target="../media/image1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108" charset="0"/>
                <a:ea typeface="ＭＳ Ｐゴシック" pitchFamily="-108" charset="-128"/>
                <a:cs typeface="ＭＳ Ｐゴシック" pitchFamily="-108"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C73E589E-4A2B-4B21-9251-0909C667B0C3}" type="datetime1">
              <a:rPr lang="en-US"/>
              <a:pPr>
                <a:defRPr/>
              </a:pPr>
              <a:t>8/20/2010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108" charset="0"/>
                <a:ea typeface="ＭＳ Ｐゴシック" pitchFamily="-108" charset="-128"/>
                <a:cs typeface="ＭＳ Ｐゴシック" pitchFamily="-108"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A3250DF-065C-4160-92AF-38653B28AA23}" type="slidenum">
              <a:rPr lang="en-US"/>
              <a:pPr>
                <a:defRPr/>
              </a:pPr>
              <a:t>‹N°›</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pitchFamily="-107"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Thank</a:t>
            </a:r>
            <a:r>
              <a:rPr lang="en-US" baseline="0" dirty="0" smtClean="0"/>
              <a:t> you –</a:t>
            </a:r>
          </a:p>
          <a:p>
            <a:endParaRPr lang="en-US" baseline="0" dirty="0" smtClean="0"/>
          </a:p>
          <a:p>
            <a:r>
              <a:rPr lang="en-US" baseline="0" dirty="0" smtClean="0"/>
              <a:t>So, please let me first precise what we mean by architectural textures.</a:t>
            </a:r>
          </a:p>
          <a:p>
            <a:endParaRPr lang="en-US" baseline="0" dirty="0" smtClean="0"/>
          </a:p>
          <a:p>
            <a:r>
              <a:rPr lang="en-US" baseline="0" dirty="0" smtClean="0"/>
              <a:t>We are of course referring to images meant to be texture mapped onto surfaces, and in particular to those used on buildings on interiors, such as images facades or architectural elements, such as this door. </a:t>
            </a:r>
          </a:p>
          <a:p>
            <a:r>
              <a:rPr lang="en-US" baseline="0" dirty="0" smtClean="0"/>
              <a:t>More generally we are interested in textures having strongly structured content, such as these ones.</a:t>
            </a:r>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325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ea typeface="ＭＳ Ｐゴシック" pitchFamily="-112" charset="-128"/>
              </a:rPr>
              <a:t>We compute many of these cuts in each image. Here are a few of them, for various distances between the two</a:t>
            </a:r>
            <a:r>
              <a:rPr lang="en-US" baseline="0" dirty="0" smtClean="0">
                <a:ea typeface="ＭＳ Ｐゴシック" pitchFamily="-112" charset="-128"/>
              </a:rPr>
              <a:t> cuts</a:t>
            </a:r>
            <a:r>
              <a:rPr lang="en-US" dirty="0" smtClean="0">
                <a:ea typeface="ＭＳ Ｐゴシック" pitchFamily="-112" charset="-128"/>
              </a:rPr>
              <a:t>.</a:t>
            </a:r>
          </a:p>
          <a:p>
            <a:pPr eaLnBrk="1" hangingPunct="1"/>
            <a:endParaRPr lang="en-US" dirty="0" smtClean="0">
              <a:ea typeface="ＭＳ Ｐゴシック" pitchFamily="-112" charset="-128"/>
            </a:endParaRPr>
          </a:p>
          <a:p>
            <a:pPr eaLnBrk="1" hangingPunct="1"/>
            <a:r>
              <a:rPr lang="en-US" dirty="0" smtClean="0">
                <a:ea typeface="ＭＳ Ｐゴシック" pitchFamily="-112" charset="-128"/>
              </a:rPr>
              <a:t>I will describe how we compute the cuts in a few slides, but let me first explain how we use them.</a:t>
            </a:r>
          </a:p>
        </p:txBody>
      </p:sp>
      <p:sp>
        <p:nvSpPr>
          <p:cNvPr id="53252" name="Espace réservé du numéro de diapositive 3"/>
          <p:cNvSpPr>
            <a:spLocks noGrp="1"/>
          </p:cNvSpPr>
          <p:nvPr>
            <p:ph type="sldNum" sz="quarter" idx="5"/>
          </p:nvPr>
        </p:nvSpPr>
        <p:spPr bwMode="auto">
          <a:noFill/>
          <a:ln>
            <a:miter lim="800000"/>
            <a:headEnd/>
            <a:tailEnd/>
          </a:ln>
        </p:spPr>
        <p:txBody>
          <a:bodyPr/>
          <a:lstStyle/>
          <a:p>
            <a:fld id="{A6B07988-F297-49D2-99D8-8E6E98D29140}" type="slidenum">
              <a:rPr lang="en-US" smtClean="0"/>
              <a:pPr/>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Any two non-</a:t>
            </a:r>
            <a:r>
              <a:rPr lang="en-US" dirty="0" err="1" smtClean="0"/>
              <a:t>interescting</a:t>
            </a:r>
            <a:r>
              <a:rPr lang="en-US" dirty="0" smtClean="0"/>
              <a:t> cuts in the image – not necessarily parallel – enclose</a:t>
            </a:r>
            <a:r>
              <a:rPr lang="en-US" baseline="0" dirty="0" smtClean="0"/>
              <a:t> a strip of the source image.</a:t>
            </a:r>
          </a:p>
          <a:p>
            <a:endParaRPr lang="en-US" baseline="0" dirty="0" smtClean="0"/>
          </a:p>
          <a:p>
            <a:r>
              <a:rPr lang="en-US" baseline="0" dirty="0" smtClean="0"/>
              <a:t>Here is one strip.</a:t>
            </a:r>
          </a:p>
          <a:p>
            <a:r>
              <a:rPr lang="en-US" dirty="0" smtClean="0"/>
              <a:t>Here is another one.</a:t>
            </a:r>
          </a:p>
          <a:p>
            <a:endParaRPr lang="en-US" dirty="0" smtClean="0"/>
          </a:p>
          <a:p>
            <a:r>
              <a:rPr lang="en-US" dirty="0" smtClean="0"/>
              <a:t>I</a:t>
            </a:r>
            <a:r>
              <a:rPr lang="en-US" baseline="0" dirty="0" smtClean="0"/>
              <a:t> have chosen these two strips so that their boundaries are parallel cuts in the source.</a:t>
            </a:r>
          </a:p>
          <a:p>
            <a:endParaRPr lang="en-US" baseline="0" dirty="0" smtClean="0"/>
          </a:p>
          <a:p>
            <a:r>
              <a:rPr lang="en-US" baseline="0" dirty="0" smtClean="0"/>
              <a:t>Therefore I can join them to form a new, larger strip.</a:t>
            </a:r>
          </a:p>
          <a:p>
            <a:endParaRPr lang="en-US" baseline="0" dirty="0" smtClean="0"/>
          </a:p>
          <a:p>
            <a:r>
              <a:rPr lang="en-US" baseline="0" dirty="0" smtClean="0"/>
              <a:t>No visible artifact is produced if the two parallels are similar enough.</a:t>
            </a:r>
          </a:p>
          <a:p>
            <a:endParaRPr lang="en-US" baseline="0" dirty="0" smtClean="0"/>
          </a:p>
          <a:p>
            <a:r>
              <a:rPr lang="en-US" baseline="0" dirty="0" smtClean="0"/>
              <a:t>So, the parallel cuts are the degrees of freedom which will let us shuffle the image content and synthesize new images.</a:t>
            </a:r>
          </a:p>
          <a:p>
            <a:endParaRPr lang="en-US" baseline="0" dirty="0" smtClean="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In</a:t>
            </a:r>
            <a:r>
              <a:rPr lang="en-US" baseline="0" dirty="0" smtClean="0"/>
              <a:t> order to compute a pair of cuts, we first choose an offset o – the distance between the two cuts.</a:t>
            </a:r>
          </a:p>
          <a:p>
            <a:endParaRPr lang="en-US" baseline="0" dirty="0" smtClean="0"/>
          </a:p>
          <a:p>
            <a:r>
              <a:rPr lang="en-US" baseline="0" dirty="0" smtClean="0"/>
              <a:t>We shift the image by o pixels and subtract it from itself.</a:t>
            </a:r>
          </a:p>
          <a:p>
            <a:endParaRPr lang="en-US" dirty="0" smtClean="0"/>
          </a:p>
          <a:p>
            <a:r>
              <a:rPr lang="en-US" dirty="0" smtClean="0"/>
              <a:t>This gives us an error map. We then search the path</a:t>
            </a:r>
            <a:r>
              <a:rPr lang="en-US" baseline="0" dirty="0" smtClean="0"/>
              <a:t> from top to bottom having smallest error. This path is unique in the error map, but corresponds to one path in each version of the image.</a:t>
            </a:r>
          </a:p>
          <a:p>
            <a:endParaRPr lang="en-US" baseline="0" dirty="0" smtClean="0"/>
          </a:p>
          <a:p>
            <a:r>
              <a:rPr lang="en-US" baseline="0" dirty="0" smtClean="0"/>
              <a:t>Putting back the paths in the source gives us a pair of parallel cuts, having well matching colors by construction.</a:t>
            </a:r>
          </a:p>
          <a:p>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To extract many cuts we iterate</a:t>
            </a:r>
            <a:r>
              <a:rPr lang="en-US" baseline="0" dirty="0" smtClean="0"/>
              <a:t> over all offsets, from 0 to the image width, </a:t>
            </a:r>
          </a:p>
          <a:p>
            <a:endParaRPr lang="en-US" baseline="0" dirty="0" smtClean="0"/>
          </a:p>
          <a:p>
            <a:r>
              <a:rPr lang="en-US" baseline="0" dirty="0" smtClean="0"/>
              <a:t>compute the error map, </a:t>
            </a:r>
          </a:p>
          <a:p>
            <a:endParaRPr lang="en-US" baseline="0" dirty="0" smtClean="0"/>
          </a:p>
          <a:p>
            <a:r>
              <a:rPr lang="en-US" baseline="0" dirty="0" smtClean="0"/>
              <a:t>extract the best path as I just described,</a:t>
            </a:r>
          </a:p>
          <a:p>
            <a:endParaRPr lang="en-US" baseline="0" dirty="0" smtClean="0"/>
          </a:p>
          <a:p>
            <a:r>
              <a:rPr lang="en-US" baseline="0" dirty="0" smtClean="0"/>
              <a:t>flag it as having infinite cost,</a:t>
            </a:r>
          </a:p>
          <a:p>
            <a:endParaRPr lang="en-US" baseline="0" dirty="0" smtClean="0"/>
          </a:p>
          <a:p>
            <a:r>
              <a:rPr lang="en-US" dirty="0" smtClean="0"/>
              <a:t>And iterate until no</a:t>
            </a:r>
            <a:r>
              <a:rPr lang="en-US" baseline="0" dirty="0" smtClean="0"/>
              <a:t> path remains.</a:t>
            </a:r>
          </a:p>
          <a:p>
            <a:endParaRPr lang="en-US" baseline="0" dirty="0" smtClean="0"/>
          </a:p>
          <a:p>
            <a:r>
              <a:rPr lang="en-US" baseline="0" dirty="0" smtClean="0"/>
              <a:t>This gives us a number of parallel pairs for each offset. Please refer to the paper for more details about the choice of cuts.</a:t>
            </a:r>
          </a:p>
          <a:p>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096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ea typeface="ＭＳ Ｐゴシック" pitchFamily="-112" charset="-128"/>
              </a:rPr>
              <a:t>The synthesis process is best understood as growing</a:t>
            </a:r>
            <a:r>
              <a:rPr lang="en-US" baseline="0" dirty="0" smtClean="0">
                <a:ea typeface="ＭＳ Ｐゴシック" pitchFamily="-112" charset="-128"/>
              </a:rPr>
              <a:t> the result image from left to right.</a:t>
            </a:r>
            <a:endParaRPr lang="en-US" dirty="0" smtClean="0">
              <a:ea typeface="ＭＳ Ｐゴシック" pitchFamily="-112" charset="-128"/>
            </a:endParaRPr>
          </a:p>
          <a:p>
            <a:pPr eaLnBrk="1" hangingPunct="1"/>
            <a:endParaRPr lang="en-US" dirty="0" smtClean="0">
              <a:ea typeface="ＭＳ Ｐゴシック" pitchFamily="-112" charset="-128"/>
            </a:endParaRPr>
          </a:p>
          <a:p>
            <a:pPr eaLnBrk="1" hangingPunct="1"/>
            <a:r>
              <a:rPr lang="en-US" baseline="0" dirty="0" smtClean="0">
                <a:ea typeface="ＭＳ Ｐゴシック" pitchFamily="-112" charset="-128"/>
              </a:rPr>
              <a:t>Here is an example. First, we start a new strip at the left border of the source image. This is illustrated by this red line.</a:t>
            </a:r>
          </a:p>
          <a:p>
            <a:pPr eaLnBrk="1" hangingPunct="1"/>
            <a:endParaRPr lang="en-US" dirty="0" smtClean="0">
              <a:ea typeface="ＭＳ Ｐゴシック" pitchFamily="-112" charset="-128"/>
            </a:endParaRPr>
          </a:p>
          <a:p>
            <a:pPr eaLnBrk="1" hangingPunct="1"/>
            <a:r>
              <a:rPr lang="en-US" dirty="0" smtClean="0">
                <a:ea typeface="ＭＳ Ｐゴシック" pitchFamily="-112" charset="-128"/>
              </a:rPr>
              <a:t>We the grow a strip.</a:t>
            </a:r>
          </a:p>
          <a:p>
            <a:pPr eaLnBrk="1" hangingPunct="1"/>
            <a:endParaRPr lang="en-US" dirty="0" smtClean="0">
              <a:ea typeface="ＭＳ Ｐゴシック" pitchFamily="-112" charset="-128"/>
            </a:endParaRPr>
          </a:p>
          <a:p>
            <a:pPr eaLnBrk="1" hangingPunct="1"/>
            <a:r>
              <a:rPr lang="en-US" dirty="0" smtClean="0">
                <a:ea typeface="ＭＳ Ｐゴシック" pitchFamily="-112" charset="-128"/>
              </a:rPr>
              <a:t>We now decide</a:t>
            </a:r>
            <a:r>
              <a:rPr lang="en-US" baseline="0" dirty="0" smtClean="0">
                <a:ea typeface="ＭＳ Ｐゴシック" pitchFamily="-112" charset="-128"/>
              </a:rPr>
              <a:t> to start a new strip by jumping to a cut parallel to the last one. This is shown in red again.</a:t>
            </a:r>
          </a:p>
          <a:p>
            <a:pPr eaLnBrk="1" hangingPunct="1"/>
            <a:r>
              <a:rPr lang="en-US" baseline="0" dirty="0" smtClean="0">
                <a:ea typeface="ＭＳ Ｐゴシック" pitchFamily="-112" charset="-128"/>
              </a:rPr>
              <a:t>We grow the strip …</a:t>
            </a:r>
          </a:p>
          <a:p>
            <a:pPr eaLnBrk="1" hangingPunct="1"/>
            <a:endParaRPr lang="en-US" baseline="0" dirty="0" smtClean="0">
              <a:ea typeface="ＭＳ Ｐゴシック" pitchFamily="-112" charset="-128"/>
            </a:endParaRPr>
          </a:p>
          <a:p>
            <a:pPr eaLnBrk="1" hangingPunct="1"/>
            <a:r>
              <a:rPr lang="en-US" baseline="0" dirty="0" smtClean="0">
                <a:ea typeface="ＭＳ Ｐゴシック" pitchFamily="-112" charset="-128"/>
              </a:rPr>
              <a:t>And start another one which we grow until the end of the image.</a:t>
            </a:r>
          </a:p>
          <a:p>
            <a:pPr eaLnBrk="1" hangingPunct="1"/>
            <a:endParaRPr lang="en-US" baseline="0" dirty="0" smtClean="0">
              <a:ea typeface="ＭＳ Ｐゴシック" pitchFamily="-112" charset="-128"/>
            </a:endParaRPr>
          </a:p>
          <a:p>
            <a:pPr eaLnBrk="1" hangingPunct="1"/>
            <a:r>
              <a:rPr lang="en-US" baseline="0" dirty="0" smtClean="0">
                <a:ea typeface="ＭＳ Ｐゴシック" pitchFamily="-112" charset="-128"/>
              </a:rPr>
              <a:t>As you can see, we essentially did two operations: Starting a strip, and then growing it.</a:t>
            </a:r>
          </a:p>
          <a:p>
            <a:pPr eaLnBrk="1" hangingPunct="1"/>
            <a:endParaRPr lang="en-US" baseline="0" dirty="0" smtClean="0">
              <a:ea typeface="ＭＳ Ｐゴシック" pitchFamily="-112" charset="-128"/>
            </a:endParaRPr>
          </a:p>
          <a:p>
            <a:pPr eaLnBrk="1" hangingPunct="1"/>
            <a:endParaRPr lang="en-US" dirty="0" smtClean="0">
              <a:ea typeface="ＭＳ Ｐゴシック" pitchFamily="-112" charset="-128"/>
            </a:endParaRPr>
          </a:p>
        </p:txBody>
      </p:sp>
      <p:sp>
        <p:nvSpPr>
          <p:cNvPr id="40964" name="Espace réservé du numéro de diapositive 3"/>
          <p:cNvSpPr>
            <a:spLocks noGrp="1"/>
          </p:cNvSpPr>
          <p:nvPr>
            <p:ph type="sldNum" sz="quarter" idx="5"/>
          </p:nvPr>
        </p:nvSpPr>
        <p:spPr bwMode="auto">
          <a:noFill/>
          <a:ln>
            <a:miter lim="800000"/>
            <a:headEnd/>
            <a:tailEnd/>
          </a:ln>
        </p:spPr>
        <p:txBody>
          <a:bodyPr/>
          <a:lstStyle/>
          <a:p>
            <a:fld id="{6C59328A-E744-4745-97AA-7B09963165D3}" type="slidenum">
              <a:rPr lang="en-US" smtClean="0"/>
              <a:pPr/>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19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112" charset="-128"/>
            </a:endParaRPr>
          </a:p>
        </p:txBody>
      </p:sp>
      <p:sp>
        <p:nvSpPr>
          <p:cNvPr id="41988" name="Espace réservé du numéro de diapositive 3"/>
          <p:cNvSpPr>
            <a:spLocks noGrp="1"/>
          </p:cNvSpPr>
          <p:nvPr>
            <p:ph type="sldNum" sz="quarter" idx="5"/>
          </p:nvPr>
        </p:nvSpPr>
        <p:spPr bwMode="auto">
          <a:noFill/>
          <a:ln>
            <a:miter lim="800000"/>
            <a:headEnd/>
            <a:tailEnd/>
          </a:ln>
        </p:spPr>
        <p:txBody>
          <a:bodyPr/>
          <a:lstStyle/>
          <a:p>
            <a:fld id="{56FB1514-E2A7-4D5C-A569-F23FD3F1E5A9}" type="slidenum">
              <a:rPr lang="en-US" smtClean="0"/>
              <a:pPr/>
              <a:t>16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301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112" charset="-128"/>
            </a:endParaRPr>
          </a:p>
        </p:txBody>
      </p:sp>
      <p:sp>
        <p:nvSpPr>
          <p:cNvPr id="43012" name="Espace réservé du numéro de diapositive 3"/>
          <p:cNvSpPr>
            <a:spLocks noGrp="1"/>
          </p:cNvSpPr>
          <p:nvPr>
            <p:ph type="sldNum" sz="quarter" idx="5"/>
          </p:nvPr>
        </p:nvSpPr>
        <p:spPr bwMode="auto">
          <a:noFill/>
          <a:ln>
            <a:miter lim="800000"/>
            <a:headEnd/>
            <a:tailEnd/>
          </a:ln>
        </p:spPr>
        <p:txBody>
          <a:bodyPr/>
          <a:lstStyle/>
          <a:p>
            <a:fld id="{6CA12847-A233-4497-B3CF-5DBF7CB4AB45}" type="slidenum">
              <a:rPr lang="en-US" smtClean="0"/>
              <a:pPr/>
              <a:t>17</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403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112" charset="-128"/>
            </a:endParaRPr>
          </a:p>
        </p:txBody>
      </p:sp>
      <p:sp>
        <p:nvSpPr>
          <p:cNvPr id="44036" name="Espace réservé du numéro de diapositive 3"/>
          <p:cNvSpPr>
            <a:spLocks noGrp="1"/>
          </p:cNvSpPr>
          <p:nvPr>
            <p:ph type="sldNum" sz="quarter" idx="5"/>
          </p:nvPr>
        </p:nvSpPr>
        <p:spPr bwMode="auto">
          <a:noFill/>
          <a:ln>
            <a:miter lim="800000"/>
            <a:headEnd/>
            <a:tailEnd/>
          </a:ln>
        </p:spPr>
        <p:txBody>
          <a:bodyPr/>
          <a:lstStyle/>
          <a:p>
            <a:fld id="{CB766A40-E810-461B-8890-75B4D8211067}" type="slidenum">
              <a:rPr lang="en-US" smtClean="0"/>
              <a:pPr/>
              <a:t>18</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505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112" charset="-128"/>
            </a:endParaRPr>
          </a:p>
        </p:txBody>
      </p:sp>
      <p:sp>
        <p:nvSpPr>
          <p:cNvPr id="45060" name="Espace réservé du numéro de diapositive 3"/>
          <p:cNvSpPr>
            <a:spLocks noGrp="1"/>
          </p:cNvSpPr>
          <p:nvPr>
            <p:ph type="sldNum" sz="quarter" idx="5"/>
          </p:nvPr>
        </p:nvSpPr>
        <p:spPr bwMode="auto">
          <a:noFill/>
          <a:ln>
            <a:miter lim="800000"/>
            <a:headEnd/>
            <a:tailEnd/>
          </a:ln>
        </p:spPr>
        <p:txBody>
          <a:bodyPr/>
          <a:lstStyle/>
          <a:p>
            <a:fld id="{B0446F82-B4C2-42F5-BE37-55BBA25DB346}" type="slidenum">
              <a:rPr lang="en-US" smtClean="0"/>
              <a:pPr/>
              <a:t>19</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19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112" charset="-128"/>
            </a:endParaRPr>
          </a:p>
        </p:txBody>
      </p:sp>
      <p:sp>
        <p:nvSpPr>
          <p:cNvPr id="41988" name="Espace réservé du numéro de diapositive 3"/>
          <p:cNvSpPr>
            <a:spLocks noGrp="1"/>
          </p:cNvSpPr>
          <p:nvPr>
            <p:ph type="sldNum" sz="quarter" idx="5"/>
          </p:nvPr>
        </p:nvSpPr>
        <p:spPr bwMode="auto">
          <a:noFill/>
          <a:ln>
            <a:miter lim="800000"/>
            <a:headEnd/>
            <a:tailEnd/>
          </a:ln>
        </p:spPr>
        <p:txBody>
          <a:bodyPr/>
          <a:lstStyle/>
          <a:p>
            <a:fld id="{56FB1514-E2A7-4D5C-A569-F23FD3F1E5A9}" type="slidenum">
              <a:rPr lang="en-US" smtClean="0"/>
              <a:pPr/>
              <a:t>20</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The difficulty is that these textures are typically used on very large environments, explored interactively.</a:t>
            </a:r>
          </a:p>
          <a:p>
            <a:r>
              <a:rPr lang="en-US" dirty="0" smtClean="0"/>
              <a:t>Strong authoring and memory constraints force</a:t>
            </a:r>
            <a:r>
              <a:rPr lang="en-US" baseline="0" dirty="0" smtClean="0"/>
              <a:t> artists to prepare a small set of carefully designed textures, and then to repeat these textures on a variety of surfaces.</a:t>
            </a:r>
          </a:p>
          <a:p>
            <a:endParaRPr lang="en-US" dirty="0" smtClean="0"/>
          </a:p>
          <a:p>
            <a:r>
              <a:rPr lang="en-US" dirty="0" smtClean="0"/>
              <a:t>The</a:t>
            </a:r>
            <a:r>
              <a:rPr lang="en-US" baseline="0" dirty="0" smtClean="0"/>
              <a:t> question which arises, is how to adapt the texture to each surface.</a:t>
            </a:r>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112" charset="-128"/>
            </a:endParaRPr>
          </a:p>
        </p:txBody>
      </p:sp>
      <p:sp>
        <p:nvSpPr>
          <p:cNvPr id="48132" name="Espace réservé du numéro de diapositive 3"/>
          <p:cNvSpPr>
            <a:spLocks noGrp="1"/>
          </p:cNvSpPr>
          <p:nvPr>
            <p:ph type="sldNum" sz="quarter" idx="5"/>
          </p:nvPr>
        </p:nvSpPr>
        <p:spPr bwMode="auto">
          <a:noFill/>
          <a:ln>
            <a:miter lim="800000"/>
            <a:headEnd/>
            <a:tailEnd/>
          </a:ln>
        </p:spPr>
        <p:txBody>
          <a:bodyPr/>
          <a:lstStyle/>
          <a:p>
            <a:fld id="{EC0C1C77-1CD7-453E-9610-F9FBFDDCDD45}" type="slidenum">
              <a:rPr lang="en-US" smtClean="0"/>
              <a:pPr/>
              <a:t>21</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ea typeface="ＭＳ Ｐゴシック" pitchFamily="-112" charset="-128"/>
            </a:endParaRPr>
          </a:p>
        </p:txBody>
      </p:sp>
      <p:sp>
        <p:nvSpPr>
          <p:cNvPr id="21508" name="Slide Number Placeholder 3"/>
          <p:cNvSpPr>
            <a:spLocks noGrp="1"/>
          </p:cNvSpPr>
          <p:nvPr>
            <p:ph type="sldNum" sz="quarter" idx="5"/>
          </p:nvPr>
        </p:nvSpPr>
        <p:spPr bwMode="auto">
          <a:noFill/>
          <a:ln>
            <a:miter lim="800000"/>
            <a:headEnd/>
            <a:tailEnd/>
          </a:ln>
        </p:spPr>
        <p:txBody>
          <a:bodyPr/>
          <a:lstStyle/>
          <a:p>
            <a:fld id="{65A76BFF-9AD6-4D61-9339-F8E4D4F04A32}" type="slidenum">
              <a:rPr lang="en-US" smtClean="0"/>
              <a:pPr/>
              <a:t>28</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ea typeface="ＭＳ Ｐゴシック" pitchFamily="-112" charset="-128"/>
            </a:endParaRPr>
          </a:p>
        </p:txBody>
      </p:sp>
      <p:sp>
        <p:nvSpPr>
          <p:cNvPr id="29700" name="Slide Number Placeholder 3"/>
          <p:cNvSpPr>
            <a:spLocks noGrp="1"/>
          </p:cNvSpPr>
          <p:nvPr>
            <p:ph type="sldNum" sz="quarter" idx="5"/>
          </p:nvPr>
        </p:nvSpPr>
        <p:spPr bwMode="auto">
          <a:noFill/>
          <a:ln>
            <a:miter lim="800000"/>
            <a:headEnd/>
            <a:tailEnd/>
          </a:ln>
        </p:spPr>
        <p:txBody>
          <a:bodyPr/>
          <a:lstStyle/>
          <a:p>
            <a:fld id="{36A1EA2E-339F-411C-8008-E38279294440}" type="slidenum">
              <a:rPr lang="en-US">
                <a:solidFill>
                  <a:prstClr val="black"/>
                </a:solidFill>
              </a:rPr>
              <a:pPr/>
              <a:t>29</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dirty="0" smtClean="0">
              <a:ea typeface="ＭＳ Ｐゴシック" pitchFamily="-112" charset="-128"/>
            </a:endParaRPr>
          </a:p>
        </p:txBody>
      </p:sp>
      <p:sp>
        <p:nvSpPr>
          <p:cNvPr id="30724" name="Slide Number Placeholder 3"/>
          <p:cNvSpPr>
            <a:spLocks noGrp="1"/>
          </p:cNvSpPr>
          <p:nvPr>
            <p:ph type="sldNum" sz="quarter" idx="5"/>
          </p:nvPr>
        </p:nvSpPr>
        <p:spPr bwMode="auto">
          <a:noFill/>
          <a:ln>
            <a:miter lim="800000"/>
            <a:headEnd/>
            <a:tailEnd/>
          </a:ln>
        </p:spPr>
        <p:txBody>
          <a:bodyPr/>
          <a:lstStyle/>
          <a:p>
            <a:fld id="{81DA6B6D-7605-4815-84E5-26E02F9BD19A}" type="slidenum">
              <a:rPr lang="en-US">
                <a:solidFill>
                  <a:prstClr val="black"/>
                </a:solidFill>
              </a:rPr>
              <a:pPr/>
              <a:t>30</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ea typeface="ＭＳ Ｐゴシック" pitchFamily="-112" charset="-128"/>
            </a:endParaRPr>
          </a:p>
        </p:txBody>
      </p:sp>
      <p:sp>
        <p:nvSpPr>
          <p:cNvPr id="31748" name="Slide Number Placeholder 3"/>
          <p:cNvSpPr>
            <a:spLocks noGrp="1"/>
          </p:cNvSpPr>
          <p:nvPr>
            <p:ph type="sldNum" sz="quarter" idx="5"/>
          </p:nvPr>
        </p:nvSpPr>
        <p:spPr bwMode="auto">
          <a:noFill/>
          <a:ln>
            <a:miter lim="800000"/>
            <a:headEnd/>
            <a:tailEnd/>
          </a:ln>
        </p:spPr>
        <p:txBody>
          <a:bodyPr/>
          <a:lstStyle/>
          <a:p>
            <a:fld id="{76A4B071-8ECD-4C6B-89B5-BDFF5147F6A6}" type="slidenum">
              <a:rPr lang="en-US">
                <a:solidFill>
                  <a:prstClr val="black"/>
                </a:solidFill>
              </a:rPr>
              <a:pPr/>
              <a:t>31</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ea typeface="ＭＳ Ｐゴシック" pitchFamily="-112" charset="-128"/>
            </a:endParaRPr>
          </a:p>
        </p:txBody>
      </p:sp>
      <p:sp>
        <p:nvSpPr>
          <p:cNvPr id="32772" name="Slide Number Placeholder 3"/>
          <p:cNvSpPr>
            <a:spLocks noGrp="1"/>
          </p:cNvSpPr>
          <p:nvPr>
            <p:ph type="sldNum" sz="quarter" idx="5"/>
          </p:nvPr>
        </p:nvSpPr>
        <p:spPr bwMode="auto">
          <a:noFill/>
          <a:ln>
            <a:miter lim="800000"/>
            <a:headEnd/>
            <a:tailEnd/>
          </a:ln>
        </p:spPr>
        <p:txBody>
          <a:bodyPr/>
          <a:lstStyle/>
          <a:p>
            <a:fld id="{5938702B-E909-4AE1-BAD7-C3D2409F681B}" type="slidenum">
              <a:rPr lang="en-US">
                <a:solidFill>
                  <a:prstClr val="black"/>
                </a:solidFill>
              </a:rPr>
              <a:pPr/>
              <a:t>32</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dirty="0" smtClean="0">
              <a:ea typeface="ＭＳ Ｐゴシック" pitchFamily="-112" charset="-128"/>
            </a:endParaRPr>
          </a:p>
        </p:txBody>
      </p:sp>
      <p:sp>
        <p:nvSpPr>
          <p:cNvPr id="33796" name="Slide Number Placeholder 3"/>
          <p:cNvSpPr>
            <a:spLocks noGrp="1"/>
          </p:cNvSpPr>
          <p:nvPr>
            <p:ph type="sldNum" sz="quarter" idx="5"/>
          </p:nvPr>
        </p:nvSpPr>
        <p:spPr bwMode="auto">
          <a:noFill/>
          <a:ln>
            <a:miter lim="800000"/>
            <a:headEnd/>
            <a:tailEnd/>
          </a:ln>
        </p:spPr>
        <p:txBody>
          <a:bodyPr/>
          <a:lstStyle/>
          <a:p>
            <a:fld id="{23AB75EB-B4A3-423A-BC2F-F20F60996934}" type="slidenum">
              <a:rPr lang="en-US">
                <a:solidFill>
                  <a:prstClr val="black"/>
                </a:solidFill>
              </a:rPr>
              <a:pPr/>
              <a:t>33</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ea typeface="ＭＳ Ｐゴシック" pitchFamily="-112" charset="-128"/>
            </a:endParaRPr>
          </a:p>
        </p:txBody>
      </p:sp>
      <p:sp>
        <p:nvSpPr>
          <p:cNvPr id="34820" name="Slide Number Placeholder 3"/>
          <p:cNvSpPr>
            <a:spLocks noGrp="1"/>
          </p:cNvSpPr>
          <p:nvPr>
            <p:ph type="sldNum" sz="quarter" idx="5"/>
          </p:nvPr>
        </p:nvSpPr>
        <p:spPr bwMode="auto">
          <a:noFill/>
          <a:ln>
            <a:miter lim="800000"/>
            <a:headEnd/>
            <a:tailEnd/>
          </a:ln>
        </p:spPr>
        <p:txBody>
          <a:bodyPr/>
          <a:lstStyle/>
          <a:p>
            <a:fld id="{8D0A787A-87FE-40D7-AEF8-3A2B3B6F5035}" type="slidenum">
              <a:rPr lang="en-US">
                <a:solidFill>
                  <a:prstClr val="black"/>
                </a:solidFill>
              </a:rPr>
              <a:pPr/>
              <a:t>35</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ea typeface="ＭＳ Ｐゴシック" pitchFamily="-112" charset="-128"/>
            </a:endParaRPr>
          </a:p>
        </p:txBody>
      </p:sp>
      <p:sp>
        <p:nvSpPr>
          <p:cNvPr id="35844" name="Slide Number Placeholder 3"/>
          <p:cNvSpPr>
            <a:spLocks noGrp="1"/>
          </p:cNvSpPr>
          <p:nvPr>
            <p:ph type="sldNum" sz="quarter" idx="5"/>
          </p:nvPr>
        </p:nvSpPr>
        <p:spPr bwMode="auto">
          <a:noFill/>
          <a:ln>
            <a:miter lim="800000"/>
            <a:headEnd/>
            <a:tailEnd/>
          </a:ln>
        </p:spPr>
        <p:txBody>
          <a:bodyPr/>
          <a:lstStyle/>
          <a:p>
            <a:fld id="{46B3EC41-B694-4D47-B435-F48088C21342}" type="slidenum">
              <a:rPr lang="en-US">
                <a:solidFill>
                  <a:prstClr val="black"/>
                </a:solidFill>
              </a:rPr>
              <a:pPr/>
              <a:t>37</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ea typeface="ＭＳ Ｐゴシック" pitchFamily="-112" charset="-128"/>
            </a:endParaRPr>
          </a:p>
        </p:txBody>
      </p:sp>
      <p:sp>
        <p:nvSpPr>
          <p:cNvPr id="36868" name="Slide Number Placeholder 3"/>
          <p:cNvSpPr>
            <a:spLocks noGrp="1"/>
          </p:cNvSpPr>
          <p:nvPr>
            <p:ph type="sldNum" sz="quarter" idx="5"/>
          </p:nvPr>
        </p:nvSpPr>
        <p:spPr bwMode="auto">
          <a:noFill/>
          <a:ln>
            <a:miter lim="800000"/>
            <a:headEnd/>
            <a:tailEnd/>
          </a:ln>
        </p:spPr>
        <p:txBody>
          <a:bodyPr/>
          <a:lstStyle/>
          <a:p>
            <a:fld id="{57A90396-C8CF-41B1-9BE1-53814C3E8089}" type="slidenum">
              <a:rPr lang="en-US">
                <a:solidFill>
                  <a:prstClr val="black"/>
                </a:solidFill>
              </a:rPr>
              <a:pPr/>
              <a:t>38</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There</a:t>
            </a:r>
            <a:r>
              <a:rPr lang="en-US" baseline="0" dirty="0" smtClean="0"/>
              <a:t> are two popular ways to adapt the textures:</a:t>
            </a:r>
          </a:p>
          <a:p>
            <a:endParaRPr lang="en-US" baseline="0" dirty="0" smtClean="0"/>
          </a:p>
          <a:p>
            <a:r>
              <a:rPr lang="en-US" baseline="0" dirty="0" smtClean="0"/>
              <a:t>The first is to tile and crop the image, simply using the </a:t>
            </a:r>
            <a:r>
              <a:rPr lang="en-US" baseline="0" dirty="0" err="1" smtClean="0"/>
              <a:t>u,v</a:t>
            </a:r>
            <a:r>
              <a:rPr lang="en-US" baseline="0" dirty="0" smtClean="0"/>
              <a:t> coordinates. This unfortunately results in cut features, such as these windows.</a:t>
            </a:r>
          </a:p>
          <a:p>
            <a:endParaRPr lang="en-US" dirty="0" smtClean="0"/>
          </a:p>
          <a:p>
            <a:r>
              <a:rPr lang="en-US" dirty="0" smtClean="0"/>
              <a:t>The second is to scale the image, again using </a:t>
            </a:r>
            <a:r>
              <a:rPr lang="en-US" dirty="0" err="1" smtClean="0"/>
              <a:t>u,v</a:t>
            </a:r>
            <a:r>
              <a:rPr lang="en-US" dirty="0" smtClean="0"/>
              <a:t> coordinates. This however introduces</a:t>
            </a:r>
            <a:r>
              <a:rPr lang="en-US" baseline="0" dirty="0" smtClean="0"/>
              <a:t> distortions.</a:t>
            </a:r>
          </a:p>
          <a:p>
            <a:endParaRPr lang="en-US" baseline="0" dirty="0" smtClean="0"/>
          </a:p>
          <a:p>
            <a:r>
              <a:rPr lang="en-US" baseline="0" dirty="0" smtClean="0"/>
              <a:t>Nevertheless these approaches are often used because they require no additional storage.</a:t>
            </a:r>
          </a:p>
          <a:p>
            <a:endParaRPr lang="en-US" baseline="0" dirty="0" smtClean="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47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So can we do better?</a:t>
            </a:r>
          </a:p>
          <a:p>
            <a:endParaRPr lang="en-US" dirty="0" smtClean="0"/>
          </a:p>
          <a:p>
            <a:r>
              <a:rPr lang="en-US" dirty="0" smtClean="0"/>
              <a:t>In fact, in the</a:t>
            </a:r>
            <a:r>
              <a:rPr lang="en-US" baseline="0" dirty="0" smtClean="0"/>
              <a:t> past year several approaches have been proposed to synthesize images of any size resembling an input example.</a:t>
            </a:r>
          </a:p>
          <a:p>
            <a:endParaRPr lang="en-US" baseline="0" dirty="0" smtClean="0"/>
          </a:p>
          <a:p>
            <a:r>
              <a:rPr lang="en-US" baseline="0" dirty="0" smtClean="0"/>
              <a:t>By-example texture synthesis is very good at that. It is even possible to do this on the fly, reducing memory constraints.</a:t>
            </a:r>
          </a:p>
          <a:p>
            <a:r>
              <a:rPr lang="en-US" baseline="0" dirty="0" smtClean="0"/>
              <a:t>However these approaches only apply to stochastic textures, which are </a:t>
            </a:r>
            <a:r>
              <a:rPr lang="en-US" dirty="0" smtClean="0"/>
              <a:t>random in nature.</a:t>
            </a:r>
          </a:p>
          <a:p>
            <a:endParaRPr lang="en-US" dirty="0" smtClean="0"/>
          </a:p>
          <a:p>
            <a:r>
              <a:rPr lang="en-US" dirty="0" smtClean="0"/>
              <a:t>Recent retargeting and summarization techniques could be applied to structured images. They produce very high quality results.</a:t>
            </a:r>
          </a:p>
          <a:p>
            <a:r>
              <a:rPr lang="en-US" dirty="0" smtClean="0"/>
              <a:t>Unfortunately,</a:t>
            </a:r>
            <a:r>
              <a:rPr lang="en-US" baseline="0" dirty="0" smtClean="0"/>
              <a:t> they would require to pre-compute and store one image for each and every façade of the environment, which is not reasonable for our applications.</a:t>
            </a:r>
            <a:endParaRPr lang="en-US" dirty="0" smtClean="0"/>
          </a:p>
          <a:p>
            <a:endParaRPr lang="en-US" dirty="0" smtClean="0"/>
          </a:p>
          <a:p>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Some</a:t>
            </a:r>
            <a:r>
              <a:rPr lang="en-US" baseline="0" dirty="0" smtClean="0"/>
              <a:t> approaches specialized to content have been proposed.</a:t>
            </a:r>
          </a:p>
          <a:p>
            <a:endParaRPr lang="en-US" baseline="0" dirty="0" smtClean="0"/>
          </a:p>
          <a:p>
            <a:r>
              <a:rPr lang="en-US" baseline="0" dirty="0" smtClean="0"/>
              <a:t>In particular, grammar based approaches are available for the specific case of facades. They work extremely well, and are even able to generate the imagery at run time, from a pixel </a:t>
            </a:r>
            <a:r>
              <a:rPr lang="en-US" baseline="0" dirty="0" err="1" smtClean="0"/>
              <a:t>shader</a:t>
            </a:r>
            <a:r>
              <a:rPr lang="en-US" baseline="0" dirty="0" smtClean="0"/>
              <a:t>.</a:t>
            </a:r>
          </a:p>
          <a:p>
            <a:endParaRPr lang="en-US" baseline="0" dirty="0" smtClean="0"/>
          </a:p>
          <a:p>
            <a:r>
              <a:rPr lang="en-US" baseline="0" dirty="0" smtClean="0"/>
              <a:t>Nevertheless, a description of the content has to be available. Our hope is to provide a new technique producing reasonable results on a large set of structured textures, without precise knowledge about the content inside the image.</a:t>
            </a:r>
          </a:p>
          <a:p>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So, our approach synthesizes</a:t>
            </a:r>
            <a:r>
              <a:rPr lang="en-US" baseline="0" dirty="0" smtClean="0"/>
              <a:t> a large variety of images from structured examples.</a:t>
            </a:r>
          </a:p>
          <a:p>
            <a:endParaRPr lang="en-US" baseline="0" dirty="0" smtClean="0"/>
          </a:p>
          <a:p>
            <a:r>
              <a:rPr lang="en-US" baseline="0" dirty="0" smtClean="0"/>
              <a:t>Resulting textures are rendered from a very compact representation. Here, the façade images in fact do not exist in memory. The pixel </a:t>
            </a:r>
            <a:r>
              <a:rPr lang="en-US" baseline="0" dirty="0" err="1" smtClean="0"/>
              <a:t>shader</a:t>
            </a:r>
            <a:r>
              <a:rPr lang="en-US" baseline="0" dirty="0" smtClean="0"/>
              <a:t> produces them from the compact output of our algorithm.</a:t>
            </a:r>
          </a:p>
          <a:p>
            <a:endParaRPr lang="en-US" baseline="0" dirty="0" smtClean="0"/>
          </a:p>
          <a:p>
            <a:r>
              <a:rPr lang="en-US" baseline="0" dirty="0" smtClean="0"/>
              <a:t>Our method allows various controls on the result. Here the user drags the door in the image.</a:t>
            </a:r>
          </a:p>
          <a:p>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I will now describe how we synthesize images, and Samuel will next</a:t>
            </a:r>
            <a:r>
              <a:rPr lang="en-US" baseline="0" dirty="0" smtClean="0"/>
              <a:t> describe control and rendering.</a:t>
            </a:r>
          </a:p>
          <a:p>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The first thing to know about our approach is that  it operates in a single direction at a time.</a:t>
            </a:r>
          </a:p>
          <a:p>
            <a:r>
              <a:rPr lang="en-US" dirty="0" smtClean="0"/>
              <a:t>In</a:t>
            </a:r>
            <a:r>
              <a:rPr lang="en-US" baseline="0" dirty="0" smtClean="0"/>
              <a:t> order to synthesize an image of a given </a:t>
            </a:r>
            <a:r>
              <a:rPr lang="en-US" baseline="0" dirty="0" err="1" smtClean="0"/>
              <a:t>widht</a:t>
            </a:r>
            <a:r>
              <a:rPr lang="en-US" baseline="0" dirty="0" smtClean="0"/>
              <a:t> and height we first synthesize and image having the chosen height, and then synthesize an image of the desired width using the intermediate result as input.</a:t>
            </a:r>
          </a:p>
          <a:p>
            <a:endParaRPr lang="en-US" baseline="0" dirty="0" smtClean="0"/>
          </a:p>
          <a:p>
            <a:r>
              <a:rPr lang="en-US" baseline="0" dirty="0" smtClean="0"/>
              <a:t>Everything happens equivalently in the horizontal and vertical direction, so in the remainder of this talk I will describe everything for the horizontal synthesis.</a:t>
            </a:r>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The</a:t>
            </a:r>
            <a:r>
              <a:rPr lang="en-US" baseline="0" dirty="0" smtClean="0"/>
              <a:t> key property of architectural textures that we exploit is the fact that they are very auto-similar by translation. For instance, in these two rectangles the image content is almost the same.</a:t>
            </a:r>
          </a:p>
          <a:p>
            <a:endParaRPr lang="en-US" baseline="0" dirty="0" smtClean="0"/>
          </a:p>
          <a:p>
            <a:r>
              <a:rPr lang="en-US" baseline="0" dirty="0" smtClean="0"/>
              <a:t>We therefore search the image for parallel paths, from top to bottom, having similar colors along them. We call these paths cuts.</a:t>
            </a:r>
          </a:p>
          <a:p>
            <a:r>
              <a:rPr lang="en-US" baseline="0" dirty="0" smtClean="0"/>
              <a:t>Note here how the blue and green cuts have strictly the same shape.</a:t>
            </a:r>
          </a:p>
          <a:p>
            <a:endParaRPr lang="en-US" baseline="0" dirty="0" smtClean="0"/>
          </a:p>
          <a:p>
            <a:r>
              <a:rPr lang="en-US" baseline="0" dirty="0" smtClean="0"/>
              <a:t>Each pair of cuts is characterized by the color similarity along them. We measure this similarity as the sum of </a:t>
            </a:r>
            <a:r>
              <a:rPr lang="en-US" baseline="0" dirty="0" err="1" smtClean="0"/>
              <a:t>pairwise</a:t>
            </a:r>
            <a:r>
              <a:rPr lang="en-US" baseline="0" dirty="0" smtClean="0"/>
              <a:t> color differences along the paths, from top to bottom.</a:t>
            </a:r>
          </a:p>
          <a:p>
            <a:endParaRPr lang="en-US" dirty="0"/>
          </a:p>
        </p:txBody>
      </p:sp>
      <p:sp>
        <p:nvSpPr>
          <p:cNvPr id="4" name="Espace réservé du numéro de diapositive 3"/>
          <p:cNvSpPr>
            <a:spLocks noGrp="1"/>
          </p:cNvSpPr>
          <p:nvPr>
            <p:ph type="sldNum" sz="quarter" idx="10"/>
          </p:nvPr>
        </p:nvSpPr>
        <p:spPr/>
        <p:txBody>
          <a:bodyPr/>
          <a:lstStyle/>
          <a:p>
            <a:pPr>
              <a:defRPr/>
            </a:pPr>
            <a:fld id="{7A3250DF-065C-4160-92AF-38653B28AA23}"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95C41C5-1A5B-4622-9CE6-84AFA03284BC}"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DE6C775-E83C-48AF-858D-5F4C3E7607F6}"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6196E34-750F-4E9B-BD24-C5FD6DBC6E0D}"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F87B0F-46BC-4BB6-982F-8C8E1704C093}"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AD10252-D140-4DBD-806F-BFCCCEBD8B83}"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FCE687A-0FE2-4E77-AA4B-4F83DB5A2495}" type="slidenum">
              <a:rPr lang="en-US"/>
              <a:pPr>
                <a:defRPr/>
              </a:pPr>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690571B-021E-4E16-B5F3-90F63F43D83A}"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FFC83C4-A480-44C8-876C-8D10A2BABAAE}" type="slidenum">
              <a:rPr lang="en-US"/>
              <a:pPr>
                <a:defRPr/>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742AB89-D8B2-4962-874E-E37E101A0B87}"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8DB2210-3B7E-405E-8212-B78056B60F53}" type="slidenum">
              <a:rPr lang="en-US"/>
              <a:pPr>
                <a:defRPr/>
              </a:pPr>
              <a:t>‹N°›</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5AC062D-9630-40AE-8661-41B1B6F84D2D}"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7640B95-3EC1-4DAB-B419-0B199EEE7A8A}" type="slidenum">
              <a:rPr lang="en-US"/>
              <a:pPr>
                <a:defRPr/>
              </a:pPr>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DEA5550-4A77-47DE-BE4E-2184F979A98C}" type="datetime1">
              <a:rPr lang="en-US"/>
              <a:pPr>
                <a:defRPr/>
              </a:pPr>
              <a:t>8/20/2010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CF458DD-AE1C-4F3B-928E-4FC2249C2FF8}" type="slidenum">
              <a:rPr lang="en-US"/>
              <a:pPr>
                <a:defRPr/>
              </a:pPr>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E5AB676-661E-431B-BA76-B1E2EBCC577E}" type="datetime1">
              <a:rPr lang="en-US"/>
              <a:pPr>
                <a:defRPr/>
              </a:pPr>
              <a:t>8/20/2010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0D85BEEC-7F6F-40A6-A274-C9E7480961DA}" type="slidenum">
              <a:rPr lang="en-US"/>
              <a:pPr>
                <a:defRPr/>
              </a:pPr>
              <a:t>‹N°›</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0710E9D-A766-4A8F-96FE-AE1F3E62ACBD}" type="datetime1">
              <a:rPr lang="en-US"/>
              <a:pPr>
                <a:defRPr/>
              </a:pPr>
              <a:t>8/20/2010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79E7F5F7-6DE9-49AF-AB9E-B46EFAE08C29}" type="slidenum">
              <a:rPr lang="en-US"/>
              <a:pPr>
                <a:defRPr/>
              </a:pPr>
              <a:t>‹N°›</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375F398-494D-4BB7-8E3F-164FCEF2275D}" type="datetime1">
              <a:rPr lang="en-US"/>
              <a:pPr>
                <a:defRPr/>
              </a:pPr>
              <a:t>8/20/2010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A2247A13-7062-4DBD-9106-3736B5390C03}" type="slidenum">
              <a:rPr lang="en-US"/>
              <a:pPr>
                <a:defRPr/>
              </a:pPr>
              <a:t>‹N°›</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E691E5F-ED1C-41C4-B44A-A0690346F30B}" type="datetime1">
              <a:rPr lang="en-US"/>
              <a:pPr>
                <a:defRPr/>
              </a:pPr>
              <a:t>8/20/2010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6669056-854D-4629-9212-E1A358A511FF}"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3103F0-8F8B-47B8-9B6C-756A7D051422}"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852EC4A-2809-4A3A-83EA-06CF90E6E86F}" type="slidenum">
              <a:rPr lang="en-US"/>
              <a:pPr>
                <a:defRPr/>
              </a:pPr>
              <a:t>‹N°›</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87CAA3A-E745-4CA0-9549-1C21365C8791}" type="datetime1">
              <a:rPr lang="en-US"/>
              <a:pPr>
                <a:defRPr/>
              </a:pPr>
              <a:t>8/20/2010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6D5EC9C-55CC-422A-8E5A-4AB549ECABDD}" type="slidenum">
              <a:rPr lang="en-US"/>
              <a:pPr>
                <a:defRPr/>
              </a:pPr>
              <a:t>‹N°›</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F329884-3884-4F5C-B58F-56E07184881D}"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3AA1E98-C313-4369-BA07-DE2D0ECF4A6B}" type="slidenum">
              <a:rPr lang="en-US"/>
              <a:pPr>
                <a:defRPr/>
              </a:pPr>
              <a:t>‹N°›</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2296A32-8A52-4600-A83F-7609E449B26B}"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F0FB120-F7E9-4F4D-BF5D-E3A50674F6F5}"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531EDF3-E497-4465-93B9-4B42BCBB05C2}" type="datetime1">
              <a:rPr lang="en-US"/>
              <a:pPr>
                <a:defRPr/>
              </a:pPr>
              <a:t>8/20/2010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AE83EBC-2340-4EC4-9D8F-6C72254B59B7}"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C1BCA6F-1234-4EBE-84DD-82EF121E7F24}" type="datetime1">
              <a:rPr lang="en-US"/>
              <a:pPr>
                <a:defRPr/>
              </a:pPr>
              <a:t>8/20/2010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C5DE29-315E-4897-80BF-E03A781B4941}"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4DE445B-0267-4FB7-A653-0877BD55DC20}" type="datetime1">
              <a:rPr lang="en-US"/>
              <a:pPr>
                <a:defRPr/>
              </a:pPr>
              <a:t>8/20/2010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4C9A08C-B591-4DE0-AD0E-98C0CAFBCF5C}"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308FC19-DDAA-4E46-8A22-A5C1E08C25E8}" type="datetime1">
              <a:rPr lang="en-US"/>
              <a:pPr>
                <a:defRPr/>
              </a:pPr>
              <a:t>8/20/2010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31A32B4-5817-4669-87A7-5496B127836B}"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1172747-E0BB-4C83-83D4-CFDB700D9396}" type="datetime1">
              <a:rPr lang="en-US"/>
              <a:pPr>
                <a:defRPr/>
              </a:pPr>
              <a:t>8/20/2010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24D085E-9077-4D69-9DA9-257C4D2D9B5E}"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82C069D-D81F-4645-9177-B13B57E63361}" type="datetime1">
              <a:rPr lang="en-US"/>
              <a:pPr>
                <a:defRPr/>
              </a:pPr>
              <a:t>8/20/2010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C2F8485-E66E-42CC-9D86-B637EC475639}"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6F2720B-E784-4069-AC07-6BA5FC14123A}" type="datetime1">
              <a:rPr lang="en-US"/>
              <a:pPr>
                <a:defRPr/>
              </a:pPr>
              <a:t>8/20/2010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BDEC4C3-2C6D-40BB-A708-89204C4417F9}"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108" charset="0"/>
              </a:defRPr>
            </a:lvl1pPr>
          </a:lstStyle>
          <a:p>
            <a:pPr>
              <a:defRPr/>
            </a:pPr>
            <a:fld id="{724C2FFD-464B-4262-BA97-25F696D7C3BC}" type="datetime1">
              <a:rPr lang="en-US"/>
              <a:pPr>
                <a:defRPr/>
              </a:pPr>
              <a:t>8/20/2010</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108" charset="0"/>
              </a:defRPr>
            </a:lvl1pPr>
          </a:lstStyle>
          <a:p>
            <a:pPr>
              <a:defRPr/>
            </a:pPr>
            <a:fld id="{2A5F4101-18DF-4FC6-97D6-0EFD016A2F58}"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0" fontAlgn="base" hangingPunct="0">
        <a:spcBef>
          <a:spcPct val="0"/>
        </a:spcBef>
        <a:spcAft>
          <a:spcPct val="0"/>
        </a:spcAft>
        <a:defRPr sz="3200" b="1" kern="1200">
          <a:solidFill>
            <a:schemeClr val="tx1"/>
          </a:solidFill>
          <a:latin typeface="Arial" pitchFamily="34" charset="0"/>
          <a:ea typeface="Arial" pitchFamily="34" charset="0"/>
          <a:cs typeface="Arial" pitchFamily="34" charset="0"/>
        </a:defRPr>
      </a:lvl1pPr>
      <a:lvl2pPr algn="l" defTabSz="457200" rtl="0" eaLnBrk="0" fontAlgn="base" hangingPunct="0">
        <a:spcBef>
          <a:spcPct val="0"/>
        </a:spcBef>
        <a:spcAft>
          <a:spcPct val="0"/>
        </a:spcAft>
        <a:defRPr sz="3200" b="1">
          <a:solidFill>
            <a:schemeClr val="tx1"/>
          </a:solidFill>
          <a:latin typeface="Arial" charset="0"/>
          <a:ea typeface="ＭＳ Ｐゴシック" charset="-128"/>
          <a:cs typeface="Arial" charset="0"/>
        </a:defRPr>
      </a:lvl2pPr>
      <a:lvl3pPr algn="l" defTabSz="457200" rtl="0" eaLnBrk="0" fontAlgn="base" hangingPunct="0">
        <a:spcBef>
          <a:spcPct val="0"/>
        </a:spcBef>
        <a:spcAft>
          <a:spcPct val="0"/>
        </a:spcAft>
        <a:defRPr sz="3200" b="1">
          <a:solidFill>
            <a:schemeClr val="tx1"/>
          </a:solidFill>
          <a:latin typeface="Arial" charset="0"/>
          <a:ea typeface="ＭＳ Ｐゴシック" charset="-128"/>
          <a:cs typeface="Arial" charset="0"/>
        </a:defRPr>
      </a:lvl3pPr>
      <a:lvl4pPr algn="l" defTabSz="457200" rtl="0" eaLnBrk="0" fontAlgn="base" hangingPunct="0">
        <a:spcBef>
          <a:spcPct val="0"/>
        </a:spcBef>
        <a:spcAft>
          <a:spcPct val="0"/>
        </a:spcAft>
        <a:defRPr sz="3200" b="1">
          <a:solidFill>
            <a:schemeClr val="tx1"/>
          </a:solidFill>
          <a:latin typeface="Arial" charset="0"/>
          <a:ea typeface="ＭＳ Ｐゴシック" charset="-128"/>
          <a:cs typeface="Arial" charset="0"/>
        </a:defRPr>
      </a:lvl4pPr>
      <a:lvl5pPr algn="l" defTabSz="457200" rtl="0" eaLnBrk="0" fontAlgn="base" hangingPunct="0">
        <a:spcBef>
          <a:spcPct val="0"/>
        </a:spcBef>
        <a:spcAft>
          <a:spcPct val="0"/>
        </a:spcAft>
        <a:defRPr sz="3200" b="1">
          <a:solidFill>
            <a:schemeClr val="tx1"/>
          </a:solidFill>
          <a:latin typeface="Arial" charset="0"/>
          <a:ea typeface="ＭＳ Ｐゴシック" charset="-128"/>
          <a:cs typeface="Arial" charset="0"/>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2800" kern="1200">
          <a:solidFill>
            <a:schemeClr val="tx1"/>
          </a:solidFill>
          <a:latin typeface="Arial" pitchFamily="34" charset="0"/>
          <a:ea typeface="ＭＳ Ｐゴシック" charset="-128"/>
          <a:cs typeface="Arial" pitchFamily="34" charset="0"/>
        </a:defRPr>
      </a:lvl1pPr>
      <a:lvl2pPr marL="742950" indent="-285750" algn="l" defTabSz="457200" rtl="0" eaLnBrk="0" fontAlgn="base" hangingPunct="0">
        <a:spcBef>
          <a:spcPct val="20000"/>
        </a:spcBef>
        <a:spcAft>
          <a:spcPct val="0"/>
        </a:spcAft>
        <a:buFont typeface="Arial" charset="0"/>
        <a:buChar char="–"/>
        <a:defRPr sz="2400" kern="1200">
          <a:solidFill>
            <a:schemeClr val="tx1"/>
          </a:solidFill>
          <a:latin typeface="Arial" pitchFamily="34" charset="0"/>
          <a:ea typeface="ＭＳ Ｐゴシック" charset="-128"/>
          <a:cs typeface="Arial" pitchFamily="34" charset="0"/>
        </a:defRPr>
      </a:lvl2pPr>
      <a:lvl3pPr marL="1143000" indent="-228600" algn="l" defTabSz="457200" rtl="0" eaLnBrk="0" fontAlgn="base" hangingPunct="0">
        <a:spcBef>
          <a:spcPct val="20000"/>
        </a:spcBef>
        <a:spcAft>
          <a:spcPct val="0"/>
        </a:spcAft>
        <a:buFont typeface="Arial" charset="0"/>
        <a:buChar char="•"/>
        <a:defRPr sz="2000" kern="1200">
          <a:solidFill>
            <a:schemeClr val="tx1"/>
          </a:solidFill>
          <a:latin typeface="Arial" pitchFamily="34" charset="0"/>
          <a:ea typeface="ＭＳ Ｐゴシック" charset="-128"/>
          <a:cs typeface="Arial" pitchFamily="34" charset="0"/>
        </a:defRPr>
      </a:lvl3pPr>
      <a:lvl4pPr marL="1600200" indent="-228600" algn="l" defTabSz="457200" rtl="0" eaLnBrk="0" fontAlgn="base" hangingPunct="0">
        <a:spcBef>
          <a:spcPct val="20000"/>
        </a:spcBef>
        <a:spcAft>
          <a:spcPct val="0"/>
        </a:spcAft>
        <a:buFont typeface="Arial" charset="0"/>
        <a:buChar char="–"/>
        <a:defRPr kern="1200">
          <a:solidFill>
            <a:schemeClr val="tx1"/>
          </a:solidFill>
          <a:latin typeface="Arial" pitchFamily="34" charset="0"/>
          <a:ea typeface="ＭＳ Ｐゴシック" charset="-128"/>
          <a:cs typeface="Arial" pitchFamily="34" charset="0"/>
        </a:defRPr>
      </a:lvl4pPr>
      <a:lvl5pPr marL="2057400" indent="-228600" algn="l" defTabSz="457200" rtl="0" eaLnBrk="0" fontAlgn="base" hangingPunct="0">
        <a:spcBef>
          <a:spcPct val="20000"/>
        </a:spcBef>
        <a:spcAft>
          <a:spcPct val="0"/>
        </a:spcAft>
        <a:buFont typeface="Arial" charset="0"/>
        <a:buChar char="»"/>
        <a:defRPr kern="1200">
          <a:solidFill>
            <a:schemeClr val="tx1"/>
          </a:solidFill>
          <a:latin typeface="Arial" pitchFamily="34" charset="0"/>
          <a:ea typeface="ＭＳ Ｐゴシック"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133350" y="30163"/>
            <a:ext cx="8816975" cy="5143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249238" y="933450"/>
            <a:ext cx="8701087"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108" charset="0"/>
              </a:defRPr>
            </a:lvl1pPr>
          </a:lstStyle>
          <a:p>
            <a:pPr>
              <a:defRPr/>
            </a:pPr>
            <a:fld id="{F941B606-E60A-486A-A003-FDBC20FF1503}" type="datetime1">
              <a:rPr lang="en-US"/>
              <a:pPr>
                <a:defRPr/>
              </a:pPr>
              <a:t>8/20/2010</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108" charset="0"/>
              </a:defRPr>
            </a:lvl1pPr>
          </a:lstStyle>
          <a:p>
            <a:pPr>
              <a:defRPr/>
            </a:pPr>
            <a:fld id="{399EA23E-F449-4BA8-966F-F24589BDA71D}"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457200" rtl="0" eaLnBrk="0" fontAlgn="base" hangingPunct="0">
        <a:spcBef>
          <a:spcPct val="0"/>
        </a:spcBef>
        <a:spcAft>
          <a:spcPct val="0"/>
        </a:spcAft>
        <a:defRPr sz="3200" b="1" kern="1200">
          <a:solidFill>
            <a:schemeClr val="tx1"/>
          </a:solidFill>
          <a:latin typeface="Arial" pitchFamily="34" charset="0"/>
          <a:ea typeface="Arial" pitchFamily="34" charset="0"/>
          <a:cs typeface="Arial" pitchFamily="34" charset="0"/>
        </a:defRPr>
      </a:lvl1pPr>
      <a:lvl2pPr algn="l" defTabSz="457200" rtl="0" eaLnBrk="0" fontAlgn="base" hangingPunct="0">
        <a:spcBef>
          <a:spcPct val="0"/>
        </a:spcBef>
        <a:spcAft>
          <a:spcPct val="0"/>
        </a:spcAft>
        <a:defRPr sz="3200" b="1">
          <a:solidFill>
            <a:schemeClr val="tx1"/>
          </a:solidFill>
          <a:latin typeface="Arial" charset="0"/>
          <a:ea typeface="ＭＳ Ｐゴシック" charset="-128"/>
          <a:cs typeface="Arial" charset="0"/>
        </a:defRPr>
      </a:lvl2pPr>
      <a:lvl3pPr algn="l" defTabSz="457200" rtl="0" eaLnBrk="0" fontAlgn="base" hangingPunct="0">
        <a:spcBef>
          <a:spcPct val="0"/>
        </a:spcBef>
        <a:spcAft>
          <a:spcPct val="0"/>
        </a:spcAft>
        <a:defRPr sz="3200" b="1">
          <a:solidFill>
            <a:schemeClr val="tx1"/>
          </a:solidFill>
          <a:latin typeface="Arial" charset="0"/>
          <a:ea typeface="ＭＳ Ｐゴシック" charset="-128"/>
          <a:cs typeface="Arial" charset="0"/>
        </a:defRPr>
      </a:lvl3pPr>
      <a:lvl4pPr algn="l" defTabSz="457200" rtl="0" eaLnBrk="0" fontAlgn="base" hangingPunct="0">
        <a:spcBef>
          <a:spcPct val="0"/>
        </a:spcBef>
        <a:spcAft>
          <a:spcPct val="0"/>
        </a:spcAft>
        <a:defRPr sz="3200" b="1">
          <a:solidFill>
            <a:schemeClr val="tx1"/>
          </a:solidFill>
          <a:latin typeface="Arial" charset="0"/>
          <a:ea typeface="ＭＳ Ｐゴシック" charset="-128"/>
          <a:cs typeface="Arial" charset="0"/>
        </a:defRPr>
      </a:lvl4pPr>
      <a:lvl5pPr algn="l" defTabSz="457200" rtl="0" eaLnBrk="0" fontAlgn="base" hangingPunct="0">
        <a:spcBef>
          <a:spcPct val="0"/>
        </a:spcBef>
        <a:spcAft>
          <a:spcPct val="0"/>
        </a:spcAft>
        <a:defRPr sz="3200" b="1">
          <a:solidFill>
            <a:schemeClr val="tx1"/>
          </a:solidFill>
          <a:latin typeface="Arial" charset="0"/>
          <a:ea typeface="ＭＳ Ｐゴシック" charset="-128"/>
          <a:cs typeface="Arial" charset="0"/>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2800" kern="1200">
          <a:solidFill>
            <a:schemeClr val="tx1"/>
          </a:solidFill>
          <a:latin typeface="Arial" pitchFamily="34" charset="0"/>
          <a:ea typeface="ＭＳ Ｐゴシック" charset="-128"/>
          <a:cs typeface="Arial" pitchFamily="34" charset="0"/>
        </a:defRPr>
      </a:lvl1pPr>
      <a:lvl2pPr marL="742950" indent="-285750" algn="l" defTabSz="457200" rtl="0" eaLnBrk="0" fontAlgn="base" hangingPunct="0">
        <a:spcBef>
          <a:spcPct val="20000"/>
        </a:spcBef>
        <a:spcAft>
          <a:spcPct val="0"/>
        </a:spcAft>
        <a:buFont typeface="Arial" charset="0"/>
        <a:buChar char="–"/>
        <a:defRPr sz="2400" kern="1200">
          <a:solidFill>
            <a:schemeClr val="tx1"/>
          </a:solidFill>
          <a:latin typeface="Arial" pitchFamily="34" charset="0"/>
          <a:ea typeface="ＭＳ Ｐゴシック" charset="-128"/>
          <a:cs typeface="Arial" pitchFamily="34" charset="0"/>
        </a:defRPr>
      </a:lvl2pPr>
      <a:lvl3pPr marL="1143000" indent="-228600" algn="l" defTabSz="457200" rtl="0" eaLnBrk="0" fontAlgn="base" hangingPunct="0">
        <a:spcBef>
          <a:spcPct val="20000"/>
        </a:spcBef>
        <a:spcAft>
          <a:spcPct val="0"/>
        </a:spcAft>
        <a:buFont typeface="Arial" charset="0"/>
        <a:buChar char="•"/>
        <a:defRPr sz="2000" kern="1200">
          <a:solidFill>
            <a:schemeClr val="tx1"/>
          </a:solidFill>
          <a:latin typeface="Arial" pitchFamily="34" charset="0"/>
          <a:ea typeface="ＭＳ Ｐゴシック" charset="-128"/>
          <a:cs typeface="Arial" pitchFamily="34" charset="0"/>
        </a:defRPr>
      </a:lvl3pPr>
      <a:lvl4pPr marL="1600200" indent="-228600" algn="l" defTabSz="457200" rtl="0" eaLnBrk="0" fontAlgn="base" hangingPunct="0">
        <a:spcBef>
          <a:spcPct val="20000"/>
        </a:spcBef>
        <a:spcAft>
          <a:spcPct val="0"/>
        </a:spcAft>
        <a:buFont typeface="Arial" charset="0"/>
        <a:buChar char="–"/>
        <a:defRPr kern="1200">
          <a:solidFill>
            <a:schemeClr val="tx1"/>
          </a:solidFill>
          <a:latin typeface="Arial" pitchFamily="34" charset="0"/>
          <a:ea typeface="ＭＳ Ｐゴシック" charset="-128"/>
          <a:cs typeface="Arial" pitchFamily="34" charset="0"/>
        </a:defRPr>
      </a:lvl4pPr>
      <a:lvl5pPr marL="2057400" indent="-228600" algn="l" defTabSz="457200" rtl="0" eaLnBrk="0" fontAlgn="base" hangingPunct="0">
        <a:spcBef>
          <a:spcPct val="20000"/>
        </a:spcBef>
        <a:spcAft>
          <a:spcPct val="0"/>
        </a:spcAft>
        <a:buFont typeface="Arial" charset="0"/>
        <a:buChar char="»"/>
        <a:defRPr kern="1200">
          <a:solidFill>
            <a:schemeClr val="tx1"/>
          </a:solidFill>
          <a:latin typeface="Arial" pitchFamily="34" charset="0"/>
          <a:ea typeface="ＭＳ Ｐゴシック"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4.png"/><Relationship Id="rId5" Type="http://schemas.openxmlformats.org/officeDocument/2006/relationships/image" Target="../media/image2.jpeg"/><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 Type="http://schemas.openxmlformats.org/officeDocument/2006/relationships/notesSlide" Target="../notesSlides/notesSlide13.xml"/><Relationship Id="rId16"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_rels/slide15.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66.png"/><Relationship Id="rId26" Type="http://schemas.openxmlformats.org/officeDocument/2006/relationships/image" Target="../media/image73.png"/><Relationship Id="rId3" Type="http://schemas.openxmlformats.org/officeDocument/2006/relationships/image" Target="../media/image51.png"/><Relationship Id="rId21" Type="http://schemas.openxmlformats.org/officeDocument/2006/relationships/image" Target="../media/image68.pn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65.png"/><Relationship Id="rId25" Type="http://schemas.openxmlformats.org/officeDocument/2006/relationships/image" Target="../media/image72.png"/><Relationship Id="rId33" Type="http://schemas.openxmlformats.org/officeDocument/2006/relationships/image" Target="../media/image80.png"/><Relationship Id="rId2" Type="http://schemas.openxmlformats.org/officeDocument/2006/relationships/notesSlide" Target="../notesSlides/notesSlide14.xml"/><Relationship Id="rId16" Type="http://schemas.openxmlformats.org/officeDocument/2006/relationships/image" Target="../media/image64.png"/><Relationship Id="rId20" Type="http://schemas.openxmlformats.org/officeDocument/2006/relationships/image" Target="../media/image27.jpeg"/><Relationship Id="rId29"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9.png"/><Relationship Id="rId24" Type="http://schemas.openxmlformats.org/officeDocument/2006/relationships/image" Target="../media/image71.png"/><Relationship Id="rId32" Type="http://schemas.openxmlformats.org/officeDocument/2006/relationships/image" Target="../media/image79.png"/><Relationship Id="rId5" Type="http://schemas.openxmlformats.org/officeDocument/2006/relationships/image" Target="../media/image53.png"/><Relationship Id="rId15" Type="http://schemas.openxmlformats.org/officeDocument/2006/relationships/image" Target="../media/image63.png"/><Relationship Id="rId23" Type="http://schemas.openxmlformats.org/officeDocument/2006/relationships/image" Target="../media/image70.png"/><Relationship Id="rId28" Type="http://schemas.openxmlformats.org/officeDocument/2006/relationships/image" Target="../media/image75.png"/><Relationship Id="rId10" Type="http://schemas.openxmlformats.org/officeDocument/2006/relationships/image" Target="../media/image58.png"/><Relationship Id="rId19" Type="http://schemas.openxmlformats.org/officeDocument/2006/relationships/image" Target="../media/image67.png"/><Relationship Id="rId31" Type="http://schemas.openxmlformats.org/officeDocument/2006/relationships/image" Target="../media/image78.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 Id="rId22" Type="http://schemas.openxmlformats.org/officeDocument/2006/relationships/image" Target="../media/image69.png"/><Relationship Id="rId27" Type="http://schemas.openxmlformats.org/officeDocument/2006/relationships/image" Target="../media/image74.png"/><Relationship Id="rId30" Type="http://schemas.openxmlformats.org/officeDocument/2006/relationships/image" Target="../media/image77.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66.png"/><Relationship Id="rId3" Type="http://schemas.openxmlformats.org/officeDocument/2006/relationships/image" Target="../media/image27.jpe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65.png"/><Relationship Id="rId2" Type="http://schemas.openxmlformats.org/officeDocument/2006/relationships/notesSlide" Target="../notesSlides/notesSlide15.xml"/><Relationship Id="rId16" Type="http://schemas.openxmlformats.org/officeDocument/2006/relationships/image" Target="../media/image64.png"/><Relationship Id="rId1" Type="http://schemas.openxmlformats.org/officeDocument/2006/relationships/slideLayout" Target="../slideLayouts/slideLayout1.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66.png"/><Relationship Id="rId3" Type="http://schemas.openxmlformats.org/officeDocument/2006/relationships/image" Target="../media/image27.jpe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65.png"/><Relationship Id="rId2" Type="http://schemas.openxmlformats.org/officeDocument/2006/relationships/notesSlide" Target="../notesSlides/notesSlide19.xml"/><Relationship Id="rId16" Type="http://schemas.openxmlformats.org/officeDocument/2006/relationships/image" Target="../media/image64.png"/><Relationship Id="rId1" Type="http://schemas.openxmlformats.org/officeDocument/2006/relationships/slideLayout" Target="../slideLayouts/slideLayout1.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jpeg"/><Relationship Id="rId2"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 Id="rId9" Type="http://schemas.openxmlformats.org/officeDocument/2006/relationships/image" Target="../media/image88.png"/></Relationships>
</file>

<file path=ppt/slides/_rels/slide2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24.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94.png"/><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5.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26.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00.png"/><Relationship Id="rId2" Type="http://schemas.openxmlformats.org/officeDocument/2006/relationships/image" Target="../media/image106.png"/><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11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slideLayout" Target="../slideLayouts/slideLayout13.xml"/><Relationship Id="rId1" Type="http://schemas.openxmlformats.org/officeDocument/2006/relationships/video" Target="file:///C:\Users\slefebvr\Desktop\TalkSIG2010\texrsz\ctrl_cut.wm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slideLayout" Target="../slideLayouts/slideLayout13.xml"/><Relationship Id="rId1" Type="http://schemas.openxmlformats.org/officeDocument/2006/relationships/video" Target="file:///C:\Users\slefebvr\Desktop\TalkSIG2010\texrsz\ctrl_dragdrop.wmv"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20.jpeg"/><Relationship Id="rId7" Type="http://schemas.openxmlformats.org/officeDocument/2006/relationships/image" Target="../media/image124.png"/><Relationship Id="rId2" Type="http://schemas.openxmlformats.org/officeDocument/2006/relationships/slideLayout" Target="../slideLayouts/slideLayout13.xml"/><Relationship Id="rId1" Type="http://schemas.openxmlformats.org/officeDocument/2006/relationships/video" Target="file:///C:\Users\slefebvr\Desktop\TalkSIG2010\texrsz\city.wmv" TargetMode="Externa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eg"/></Relationships>
</file>

<file path=ppt/slides/_rels/slide4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slideLayout" Target="../slideLayouts/slideLayout13.xml"/><Relationship Id="rId7" Type="http://schemas.openxmlformats.org/officeDocument/2006/relationships/image" Target="../media/image15.png"/><Relationship Id="rId2" Type="http://schemas.openxmlformats.org/officeDocument/2006/relationships/video" Target="file:///C:\Users\slefebvr\Desktop\TalkSIG2010\texrsz\ctrl_cut.wmv" TargetMode="External"/><Relationship Id="rId1" Type="http://schemas.openxmlformats.org/officeDocument/2006/relationships/video" Target="file:///C:\Users\slefebvr\Desktop\TalkSIG2010\texrsz\city.wmv" TargetMode="External"/><Relationship Id="rId6" Type="http://schemas.openxmlformats.org/officeDocument/2006/relationships/image" Target="../media/image89.png"/><Relationship Id="rId5" Type="http://schemas.openxmlformats.org/officeDocument/2006/relationships/image" Target="../media/image96.png"/><Relationship Id="rId10" Type="http://schemas.openxmlformats.org/officeDocument/2006/relationships/image" Target="../media/image116.png"/><Relationship Id="rId4" Type="http://schemas.openxmlformats.org/officeDocument/2006/relationships/image" Target="../media/image102.png"/><Relationship Id="rId9" Type="http://schemas.openxmlformats.org/officeDocument/2006/relationships/image" Target="../media/image124.png"/></Relationships>
</file>

<file path=ppt/slides/_rels/slide4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3.xml"/><Relationship Id="rId6" Type="http://schemas.openxmlformats.org/officeDocument/2006/relationships/image" Target="../media/image129.png"/><Relationship Id="rId5" Type="http://schemas.openxmlformats.org/officeDocument/2006/relationships/image" Target="../media/image128.jpeg"/><Relationship Id="rId4" Type="http://schemas.openxmlformats.org/officeDocument/2006/relationships/image" Target="../media/image127.png"/></Relationships>
</file>

<file path=ppt/slides/_rels/slide47.xml.rels><?xml version="1.0" encoding="UTF-8" standalone="yes"?>
<Relationships xmlns="http://schemas.openxmlformats.org/package/2006/relationships"><Relationship Id="rId8" Type="http://schemas.openxmlformats.org/officeDocument/2006/relationships/image" Target="../media/image133.jpeg"/><Relationship Id="rId13" Type="http://schemas.openxmlformats.org/officeDocument/2006/relationships/image" Target="../media/image91.png"/><Relationship Id="rId3" Type="http://schemas.openxmlformats.org/officeDocument/2006/relationships/hyperlink" Target="http://www.philipk.net/" TargetMode="External"/><Relationship Id="rId7" Type="http://schemas.openxmlformats.org/officeDocument/2006/relationships/image" Target="../media/image132.jpeg"/><Relationship Id="rId12" Type="http://schemas.openxmlformats.org/officeDocument/2006/relationships/image" Target="../media/image137.jpe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131.jpeg"/><Relationship Id="rId11" Type="http://schemas.openxmlformats.org/officeDocument/2006/relationships/image" Target="../media/image136.png"/><Relationship Id="rId5" Type="http://schemas.openxmlformats.org/officeDocument/2006/relationships/image" Target="../media/image130.jpeg"/><Relationship Id="rId10" Type="http://schemas.openxmlformats.org/officeDocument/2006/relationships/image" Target="../media/image135.jpeg"/><Relationship Id="rId4" Type="http://schemas.openxmlformats.org/officeDocument/2006/relationships/hyperlink" Target="http://www.cgtextures.com/" TargetMode="External"/><Relationship Id="rId9" Type="http://schemas.openxmlformats.org/officeDocument/2006/relationships/image" Target="../media/image134.png"/><Relationship Id="rId14" Type="http://schemas.openxmlformats.org/officeDocument/2006/relationships/image" Target="../media/image12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video" Target="file:///C:\Users\slefebvr\Desktop\TalkSIG2010\texrsz\intro_ctrl.wmv" TargetMode="External"/><Relationship Id="rId1" Type="http://schemas.openxmlformats.org/officeDocument/2006/relationships/video" Target="file:///C:\Users\slefebvr\Desktop\TalkSIG2010\texrsz\intro_city.wmv" TargetMode="Externa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4.jpeg"/><Relationship Id="rId10" Type="http://schemas.openxmlformats.org/officeDocument/2006/relationships/image" Target="../media/image17.png"/><Relationship Id="rId4" Type="http://schemas.openxmlformats.org/officeDocument/2006/relationships/notesSlide" Target="../notesSlides/notesSlide6.xml"/><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ctrTitle"/>
          </p:nvPr>
        </p:nvSpPr>
        <p:spPr>
          <a:xfrm>
            <a:off x="655638" y="403225"/>
            <a:ext cx="6384925" cy="1768475"/>
          </a:xfrm>
        </p:spPr>
        <p:txBody>
          <a:bodyPr/>
          <a:lstStyle/>
          <a:p>
            <a:r>
              <a:rPr lang="en-US" dirty="0" smtClean="0">
                <a:latin typeface="Arial" charset="0"/>
                <a:cs typeface="Arial" charset="0"/>
              </a:rPr>
              <a:t>By-example Synthesis of Architectural Textures</a:t>
            </a:r>
          </a:p>
        </p:txBody>
      </p:sp>
      <p:sp>
        <p:nvSpPr>
          <p:cNvPr id="3" name="Sous-titre 2"/>
          <p:cNvSpPr>
            <a:spLocks noGrp="1"/>
          </p:cNvSpPr>
          <p:nvPr>
            <p:ph type="subTitle" idx="1"/>
          </p:nvPr>
        </p:nvSpPr>
        <p:spPr>
          <a:xfrm>
            <a:off x="107950" y="2457450"/>
            <a:ext cx="8856663" cy="1314450"/>
          </a:xfrm>
        </p:spPr>
        <p:txBody>
          <a:bodyPr/>
          <a:lstStyle/>
          <a:p>
            <a:pPr>
              <a:defRPr/>
            </a:pPr>
            <a:r>
              <a:rPr lang="en-US" sz="2400" dirty="0" smtClean="0"/>
              <a:t>Sylvain Lefebvre      Samuel </a:t>
            </a:r>
            <a:r>
              <a:rPr lang="en-US" sz="2400" dirty="0" err="1" smtClean="0"/>
              <a:t>Hornus</a:t>
            </a:r>
            <a:r>
              <a:rPr lang="en-US" sz="2400" dirty="0" smtClean="0"/>
              <a:t>      </a:t>
            </a:r>
            <a:r>
              <a:rPr lang="en-US" sz="2400" dirty="0" err="1" smtClean="0"/>
              <a:t>Anass</a:t>
            </a:r>
            <a:r>
              <a:rPr lang="en-US" sz="2400" dirty="0" smtClean="0"/>
              <a:t> </a:t>
            </a:r>
            <a:r>
              <a:rPr lang="en-US" sz="2400" dirty="0" err="1" smtClean="0"/>
              <a:t>Lasram</a:t>
            </a:r>
            <a:endParaRPr lang="en-US" sz="2400" dirty="0" smtClean="0"/>
          </a:p>
          <a:p>
            <a:pPr>
              <a:defRPr/>
            </a:pPr>
            <a:endParaRPr lang="en-US" sz="2000" dirty="0" smtClean="0"/>
          </a:p>
          <a:p>
            <a:pPr>
              <a:defRPr/>
            </a:pPr>
            <a:endParaRPr lang="en-US" sz="2000" dirty="0" smtClean="0"/>
          </a:p>
          <a:p>
            <a:pPr>
              <a:defRPr/>
            </a:pPr>
            <a:r>
              <a:rPr lang="en-US" sz="2000" dirty="0" smtClean="0"/>
              <a:t>REVES / </a:t>
            </a:r>
            <a:r>
              <a:rPr lang="en-US" sz="2000" b="1" dirty="0" smtClean="0"/>
              <a:t>INRIA</a:t>
            </a:r>
            <a:r>
              <a:rPr lang="en-US" sz="2000" dirty="0" smtClean="0"/>
              <a:t> Sophia-</a:t>
            </a:r>
            <a:r>
              <a:rPr lang="en-US" sz="2000" dirty="0" err="1" smtClean="0"/>
              <a:t>Antipolis</a:t>
            </a:r>
            <a:endParaRPr lang="en-US" sz="2000" dirty="0" smtClean="0"/>
          </a:p>
          <a:p>
            <a:pPr>
              <a:defRPr/>
            </a:pPr>
            <a:r>
              <a:rPr lang="en-US" sz="2000" dirty="0" smtClean="0"/>
              <a:t>  ALICE / </a:t>
            </a:r>
            <a:r>
              <a:rPr lang="en-US" sz="2000" b="1" dirty="0" smtClean="0"/>
              <a:t>INRIA</a:t>
            </a:r>
            <a:r>
              <a:rPr lang="en-US" sz="2000" dirty="0" smtClean="0"/>
              <a:t> Nancy</a:t>
            </a:r>
          </a:p>
          <a:p>
            <a:pPr>
              <a:defRPr/>
            </a:pPr>
            <a:r>
              <a:rPr lang="en-US" sz="2000" dirty="0" smtClean="0"/>
              <a:t>GEOMETRICA / </a:t>
            </a:r>
            <a:r>
              <a:rPr lang="en-US" sz="2000" b="1" dirty="0" smtClean="0"/>
              <a:t>INRIA</a:t>
            </a:r>
            <a:r>
              <a:rPr lang="en-US" sz="2000" dirty="0" smtClean="0"/>
              <a:t> Sophia-</a:t>
            </a:r>
            <a:r>
              <a:rPr lang="en-US" sz="2000" dirty="0" err="1" smtClean="0"/>
              <a:t>Antipolis</a:t>
            </a:r>
            <a:endParaRPr lang="en-US" sz="2000" dirty="0"/>
          </a:p>
        </p:txBody>
      </p:sp>
      <p:pic>
        <p:nvPicPr>
          <p:cNvPr id="3076" name="Picture 3" descr="s10logoWeb450.jpg"/>
          <p:cNvPicPr>
            <a:picLocks noChangeAspect="1"/>
          </p:cNvPicPr>
          <p:nvPr/>
        </p:nvPicPr>
        <p:blipFill>
          <a:blip r:embed="rId2"/>
          <a:srcRect/>
          <a:stretch>
            <a:fillRect/>
          </a:stretch>
        </p:blipFill>
        <p:spPr bwMode="auto">
          <a:xfrm>
            <a:off x="6724650" y="0"/>
            <a:ext cx="2400300" cy="240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69" name="Object 5"/>
          <p:cNvGraphicFramePr>
            <a:graphicFrameLocks noChangeAspect="1"/>
          </p:cNvGraphicFramePr>
          <p:nvPr/>
        </p:nvGraphicFramePr>
        <p:xfrm>
          <a:off x="2322512" y="2880373"/>
          <a:ext cx="5868988" cy="946150"/>
        </p:xfrm>
        <a:graphic>
          <a:graphicData uri="http://schemas.openxmlformats.org/presentationml/2006/ole">
            <p:oleObj spid="_x0000_s7169" name="Équation" r:id="rId4" imgW="2831760" imgH="457200" progId="Equation.3">
              <p:embed/>
            </p:oleObj>
          </a:graphicData>
        </a:graphic>
      </p:graphicFrame>
      <p:sp>
        <p:nvSpPr>
          <p:cNvPr id="22" name="Rectangle 21"/>
          <p:cNvSpPr/>
          <p:nvPr/>
        </p:nvSpPr>
        <p:spPr>
          <a:xfrm>
            <a:off x="2663788" y="3133725"/>
            <a:ext cx="1171612" cy="38696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ZoneTexte 19"/>
          <p:cNvSpPr txBox="1"/>
          <p:nvPr/>
        </p:nvSpPr>
        <p:spPr>
          <a:xfrm>
            <a:off x="2582400" y="3097126"/>
            <a:ext cx="1362874" cy="830997"/>
          </a:xfrm>
          <a:prstGeom prst="rect">
            <a:avLst/>
          </a:prstGeom>
          <a:noFill/>
        </p:spPr>
        <p:txBody>
          <a:bodyPr wrap="none" rtlCol="0">
            <a:spAutoFit/>
          </a:bodyPr>
          <a:lstStyle/>
          <a:p>
            <a:r>
              <a:rPr lang="en-US" sz="2400" b="1" i="1" dirty="0" smtClean="0">
                <a:solidFill>
                  <a:srgbClr val="92D050"/>
                </a:solidFill>
                <a:latin typeface="Times New Roman" pitchFamily="18" charset="0"/>
                <a:cs typeface="Times New Roman" pitchFamily="18" charset="0"/>
              </a:rPr>
              <a:t>left</a:t>
            </a:r>
            <a:r>
              <a:rPr lang="en-US" sz="2400" b="1" i="1" dirty="0" smtClean="0">
                <a:latin typeface="Times New Roman" pitchFamily="18" charset="0"/>
                <a:cs typeface="Times New Roman" pitchFamily="18" charset="0"/>
              </a:rPr>
              <a:t>,</a:t>
            </a:r>
            <a:r>
              <a:rPr lang="en-US" sz="2400" b="1" i="1" dirty="0" smtClean="0">
                <a:solidFill>
                  <a:srgbClr val="92D050"/>
                </a:solidFill>
                <a:latin typeface="Times New Roman" pitchFamily="18" charset="0"/>
                <a:cs typeface="Times New Roman" pitchFamily="18" charset="0"/>
              </a:rPr>
              <a:t> </a:t>
            </a:r>
            <a:r>
              <a:rPr lang="en-US" sz="2400" b="1" i="1" dirty="0" smtClean="0">
                <a:solidFill>
                  <a:schemeClr val="tx2">
                    <a:lumMod val="60000"/>
                    <a:lumOff val="40000"/>
                  </a:schemeClr>
                </a:solidFill>
                <a:latin typeface="Times New Roman" pitchFamily="18" charset="0"/>
                <a:cs typeface="Times New Roman" pitchFamily="18" charset="0"/>
              </a:rPr>
              <a:t>right</a:t>
            </a:r>
          </a:p>
          <a:p>
            <a:endParaRPr lang="en-US" sz="2400" b="1" i="1" dirty="0">
              <a:solidFill>
                <a:srgbClr val="92D050"/>
              </a:solidFill>
              <a:latin typeface="Times New Roman" pitchFamily="18" charset="0"/>
              <a:cs typeface="Times New Roman" pitchFamily="18" charset="0"/>
            </a:endParaRPr>
          </a:p>
        </p:txBody>
      </p:sp>
      <p:sp>
        <p:nvSpPr>
          <p:cNvPr id="10242" name="Titre 1"/>
          <p:cNvSpPr>
            <a:spLocks noGrp="1"/>
          </p:cNvSpPr>
          <p:nvPr>
            <p:ph type="title"/>
          </p:nvPr>
        </p:nvSpPr>
        <p:spPr>
          <a:xfrm>
            <a:off x="457200" y="-6350"/>
            <a:ext cx="8229600" cy="857250"/>
          </a:xfrm>
        </p:spPr>
        <p:txBody>
          <a:bodyPr/>
          <a:lstStyle/>
          <a:p>
            <a:r>
              <a:rPr lang="en-US" smtClean="0">
                <a:latin typeface="Arial" charset="0"/>
                <a:cs typeface="Arial" charset="0"/>
              </a:rPr>
              <a:t>Properties of architectural textures</a:t>
            </a:r>
          </a:p>
        </p:txBody>
      </p:sp>
      <p:sp>
        <p:nvSpPr>
          <p:cNvPr id="3" name="Espace réservé du contenu 2"/>
          <p:cNvSpPr>
            <a:spLocks noGrp="1"/>
          </p:cNvSpPr>
          <p:nvPr>
            <p:ph idx="1"/>
          </p:nvPr>
        </p:nvSpPr>
        <p:spPr>
          <a:xfrm>
            <a:off x="457200" y="899317"/>
            <a:ext cx="8229600" cy="1338833"/>
          </a:xfrm>
        </p:spPr>
        <p:txBody>
          <a:bodyPr/>
          <a:lstStyle/>
          <a:p>
            <a:r>
              <a:rPr lang="en-US" dirty="0" smtClean="0">
                <a:latin typeface="Arial" charset="0"/>
                <a:ea typeface="ＭＳ Ｐゴシック" pitchFamily="-112" charset="-128"/>
                <a:cs typeface="Arial" charset="0"/>
              </a:rPr>
              <a:t>Auto-similar by translation</a:t>
            </a:r>
            <a:endParaRPr lang="en-US" sz="1100" dirty="0" smtClean="0">
              <a:latin typeface="Arial" charset="0"/>
              <a:ea typeface="ＭＳ Ｐゴシック" pitchFamily="-112" charset="-128"/>
              <a:cs typeface="Arial" charset="0"/>
            </a:endParaRPr>
          </a:p>
          <a:p>
            <a:pPr lvl="1"/>
            <a:r>
              <a:rPr lang="en-US" dirty="0" smtClean="0">
                <a:latin typeface="Arial" charset="0"/>
                <a:ea typeface="ＭＳ Ｐゴシック" pitchFamily="-112" charset="-128"/>
                <a:cs typeface="Arial" charset="0"/>
              </a:rPr>
              <a:t>Parallel path (cuts) having similar colors</a:t>
            </a:r>
          </a:p>
        </p:txBody>
      </p:sp>
      <p:pic>
        <p:nvPicPr>
          <p:cNvPr id="4" name="Picture 5" descr="C:\SLEFEBVR\BUILDS\TexResize\monge_79Scaled.jpg"/>
          <p:cNvPicPr>
            <a:picLocks noChangeAspect="1" noChangeArrowheads="1"/>
          </p:cNvPicPr>
          <p:nvPr/>
        </p:nvPicPr>
        <p:blipFill>
          <a:blip r:embed="rId5"/>
          <a:srcRect/>
          <a:stretch>
            <a:fillRect/>
          </a:stretch>
        </p:blipFill>
        <p:spPr bwMode="auto">
          <a:xfrm>
            <a:off x="7177087" y="1925637"/>
            <a:ext cx="1509713" cy="3036888"/>
          </a:xfrm>
          <a:prstGeom prst="rect">
            <a:avLst/>
          </a:prstGeom>
          <a:noFill/>
          <a:ln w="9525">
            <a:noFill/>
            <a:miter lim="800000"/>
            <a:headEnd/>
            <a:tailEnd/>
          </a:ln>
        </p:spPr>
      </p:pic>
      <p:grpSp>
        <p:nvGrpSpPr>
          <p:cNvPr id="2" name="Groupe 9"/>
          <p:cNvGrpSpPr>
            <a:grpSpLocks/>
          </p:cNvGrpSpPr>
          <p:nvPr/>
        </p:nvGrpSpPr>
        <p:grpSpPr bwMode="auto">
          <a:xfrm>
            <a:off x="7177087" y="1820862"/>
            <a:ext cx="1509713" cy="3246438"/>
            <a:chOff x="1644968" y="1706880"/>
            <a:chExt cx="1509712" cy="3246120"/>
          </a:xfrm>
        </p:grpSpPr>
        <p:sp>
          <p:nvSpPr>
            <p:cNvPr id="7" name="Rectangle 6"/>
            <p:cNvSpPr/>
            <p:nvPr/>
          </p:nvSpPr>
          <p:spPr>
            <a:xfrm>
              <a:off x="1644968" y="1811645"/>
              <a:ext cx="312738" cy="3036591"/>
            </a:xfrm>
            <a:prstGeom prst="rect">
              <a:avLst/>
            </a:prstGeom>
            <a:solidFill>
              <a:srgbClr val="FFFFFF">
                <a:alpha val="6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Rectangle 7"/>
            <p:cNvSpPr/>
            <p:nvPr/>
          </p:nvSpPr>
          <p:spPr>
            <a:xfrm>
              <a:off x="2735580" y="1811645"/>
              <a:ext cx="419100" cy="3036591"/>
            </a:xfrm>
            <a:prstGeom prst="rect">
              <a:avLst/>
            </a:prstGeom>
            <a:solidFill>
              <a:srgbClr val="FFFFFF">
                <a:alpha val="6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ectangle 8"/>
            <p:cNvSpPr/>
            <p:nvPr/>
          </p:nvSpPr>
          <p:spPr>
            <a:xfrm>
              <a:off x="2202181" y="1811645"/>
              <a:ext cx="288925" cy="3036591"/>
            </a:xfrm>
            <a:prstGeom prst="rect">
              <a:avLst/>
            </a:prstGeom>
            <a:solidFill>
              <a:srgbClr val="FFFFFF">
                <a:alpha val="6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p:nvPr/>
          </p:nvSpPr>
          <p:spPr>
            <a:xfrm>
              <a:off x="1957706" y="1706880"/>
              <a:ext cx="244475" cy="3246120"/>
            </a:xfrm>
            <a:prstGeom prst="rect">
              <a:avLst/>
            </a:prstGeom>
            <a:noFill/>
            <a:ln w="38100">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ectangle 5"/>
            <p:cNvSpPr/>
            <p:nvPr/>
          </p:nvSpPr>
          <p:spPr>
            <a:xfrm>
              <a:off x="2491105" y="1706880"/>
              <a:ext cx="244475" cy="3246120"/>
            </a:xfrm>
            <a:prstGeom prst="rect">
              <a:avLst/>
            </a:prstGeom>
            <a:noFill/>
            <a:ln w="38100">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19" name="Groupe 18"/>
          <p:cNvGrpSpPr/>
          <p:nvPr/>
        </p:nvGrpSpPr>
        <p:grpSpPr>
          <a:xfrm>
            <a:off x="457200" y="1927792"/>
            <a:ext cx="1376897" cy="3025204"/>
            <a:chOff x="2859088" y="2042096"/>
            <a:chExt cx="1376897" cy="3025204"/>
          </a:xfrm>
        </p:grpSpPr>
        <p:grpSp>
          <p:nvGrpSpPr>
            <p:cNvPr id="16" name="Groupe 15"/>
            <p:cNvGrpSpPr/>
            <p:nvPr/>
          </p:nvGrpSpPr>
          <p:grpSpPr>
            <a:xfrm>
              <a:off x="2859088" y="2302446"/>
              <a:ext cx="1376897" cy="2764854"/>
              <a:chOff x="1912938" y="876300"/>
              <a:chExt cx="2371725" cy="4762500"/>
            </a:xfrm>
          </p:grpSpPr>
          <p:pic>
            <p:nvPicPr>
              <p:cNvPr id="10254" name="Picture 14" descr="C:\SLEFEBVR\BUILDS\TexResize\2.right_cuts.png"/>
              <p:cNvPicPr>
                <a:picLocks noChangeAspect="1" noChangeArrowheads="1"/>
              </p:cNvPicPr>
              <p:nvPr/>
            </p:nvPicPr>
            <p:blipFill>
              <a:blip r:embed="rId6"/>
              <a:srcRect/>
              <a:stretch>
                <a:fillRect/>
              </a:stretch>
            </p:blipFill>
            <p:spPr bwMode="auto">
              <a:xfrm>
                <a:off x="1912938" y="876300"/>
                <a:ext cx="2371725" cy="4762500"/>
              </a:xfrm>
              <a:prstGeom prst="rect">
                <a:avLst/>
              </a:prstGeom>
              <a:noFill/>
            </p:spPr>
          </p:pic>
          <p:pic>
            <p:nvPicPr>
              <p:cNvPr id="10255" name="Picture 15" descr="C:\SLEFEBVR\BUILDS\TexResize\2.left_cuts.png"/>
              <p:cNvPicPr>
                <a:picLocks noChangeAspect="1" noChangeArrowheads="1"/>
              </p:cNvPicPr>
              <p:nvPr/>
            </p:nvPicPr>
            <p:blipFill>
              <a:blip r:embed="rId7"/>
              <a:srcRect r="50535"/>
              <a:stretch>
                <a:fillRect/>
              </a:stretch>
            </p:blipFill>
            <p:spPr bwMode="auto">
              <a:xfrm>
                <a:off x="1912938" y="876300"/>
                <a:ext cx="1173162" cy="4762500"/>
              </a:xfrm>
              <a:prstGeom prst="rect">
                <a:avLst/>
              </a:prstGeom>
              <a:noFill/>
            </p:spPr>
          </p:pic>
        </p:grpSp>
        <p:sp>
          <p:nvSpPr>
            <p:cNvPr id="17" name="Triangle isocèle 16"/>
            <p:cNvSpPr/>
            <p:nvPr/>
          </p:nvSpPr>
          <p:spPr>
            <a:xfrm rot="10800000">
              <a:off x="3308769" y="2042096"/>
              <a:ext cx="250444" cy="215900"/>
            </a:xfrm>
            <a:prstGeom prst="triangle">
              <a:avLst/>
            </a:prstGeom>
            <a:solidFill>
              <a:srgbClr val="92D050"/>
            </a:soli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riangle isocèle 17"/>
            <p:cNvSpPr/>
            <p:nvPr/>
          </p:nvSpPr>
          <p:spPr>
            <a:xfrm rot="10800000">
              <a:off x="3746919" y="2042096"/>
              <a:ext cx="250444" cy="215900"/>
            </a:xfrm>
            <a:prstGeom prst="triangle">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4"/>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re 1"/>
          <p:cNvSpPr>
            <a:spLocks noGrp="1"/>
          </p:cNvSpPr>
          <p:nvPr>
            <p:ph type="title"/>
          </p:nvPr>
        </p:nvSpPr>
        <p:spPr>
          <a:xfrm>
            <a:off x="457200" y="0"/>
            <a:ext cx="8229600" cy="857250"/>
          </a:xfrm>
        </p:spPr>
        <p:txBody>
          <a:bodyPr/>
          <a:lstStyle/>
          <a:p>
            <a:pPr eaLnBrk="1" hangingPunct="1"/>
            <a:r>
              <a:rPr lang="en-US" dirty="0" smtClean="0">
                <a:latin typeface="Arial" charset="0"/>
                <a:cs typeface="Arial" charset="0"/>
              </a:rPr>
              <a:t>Parallel cuts</a:t>
            </a:r>
          </a:p>
        </p:txBody>
      </p:sp>
      <p:pic>
        <p:nvPicPr>
          <p:cNvPr id="35843" name="Picture 2" descr="C:\SLEFEBVR\PROJECTS\TexResize\paper\images\fig_cuts.png"/>
          <p:cNvPicPr>
            <a:picLocks noChangeAspect="1" noChangeArrowheads="1"/>
          </p:cNvPicPr>
          <p:nvPr/>
        </p:nvPicPr>
        <p:blipFill>
          <a:blip r:embed="rId3"/>
          <a:srcRect l="24856" r="49967"/>
          <a:stretch>
            <a:fillRect/>
          </a:stretch>
        </p:blipFill>
        <p:spPr bwMode="auto">
          <a:xfrm>
            <a:off x="314920" y="1554487"/>
            <a:ext cx="2640330" cy="2946631"/>
          </a:xfrm>
          <a:prstGeom prst="rect">
            <a:avLst/>
          </a:prstGeom>
          <a:noFill/>
          <a:ln w="9525">
            <a:noFill/>
            <a:miter lim="800000"/>
            <a:headEnd/>
            <a:tailEnd/>
          </a:ln>
        </p:spPr>
      </p:pic>
      <p:sp>
        <p:nvSpPr>
          <p:cNvPr id="35847" name="ZoneTexte 6"/>
          <p:cNvSpPr txBox="1">
            <a:spLocks noChangeArrowheads="1"/>
          </p:cNvSpPr>
          <p:nvPr/>
        </p:nvSpPr>
        <p:spPr bwMode="auto">
          <a:xfrm>
            <a:off x="879625" y="4507468"/>
            <a:ext cx="1405065" cy="369332"/>
          </a:xfrm>
          <a:prstGeom prst="rect">
            <a:avLst/>
          </a:prstGeom>
          <a:noFill/>
          <a:ln w="9525">
            <a:noFill/>
            <a:miter lim="800000"/>
            <a:headEnd/>
            <a:tailEnd/>
          </a:ln>
        </p:spPr>
        <p:txBody>
          <a:bodyPr wrap="none">
            <a:spAutoFit/>
          </a:bodyPr>
          <a:lstStyle/>
          <a:p>
            <a:r>
              <a:rPr lang="en-US" dirty="0" smtClean="0"/>
              <a:t>o </a:t>
            </a:r>
            <a:r>
              <a:rPr lang="en-US" dirty="0"/>
              <a:t>= </a:t>
            </a:r>
            <a:r>
              <a:rPr lang="en-US" dirty="0" smtClean="0"/>
              <a:t>11pixels</a:t>
            </a:r>
            <a:endParaRPr lang="en-US" dirty="0"/>
          </a:p>
        </p:txBody>
      </p:sp>
      <p:sp>
        <p:nvSpPr>
          <p:cNvPr id="35848" name="ZoneTexte 7"/>
          <p:cNvSpPr txBox="1">
            <a:spLocks noChangeArrowheads="1"/>
          </p:cNvSpPr>
          <p:nvPr/>
        </p:nvSpPr>
        <p:spPr bwMode="auto">
          <a:xfrm>
            <a:off x="3942082" y="4507468"/>
            <a:ext cx="1486304" cy="369332"/>
          </a:xfrm>
          <a:prstGeom prst="rect">
            <a:avLst/>
          </a:prstGeom>
          <a:noFill/>
          <a:ln w="9525">
            <a:noFill/>
            <a:miter lim="800000"/>
            <a:headEnd/>
            <a:tailEnd/>
          </a:ln>
        </p:spPr>
        <p:txBody>
          <a:bodyPr wrap="none">
            <a:spAutoFit/>
          </a:bodyPr>
          <a:lstStyle/>
          <a:p>
            <a:r>
              <a:rPr lang="en-US" dirty="0" smtClean="0"/>
              <a:t>o </a:t>
            </a:r>
            <a:r>
              <a:rPr lang="en-US" dirty="0"/>
              <a:t>= </a:t>
            </a:r>
            <a:r>
              <a:rPr lang="en-US" dirty="0" smtClean="0"/>
              <a:t>19 pixels</a:t>
            </a:r>
            <a:endParaRPr lang="en-US" dirty="0"/>
          </a:p>
        </p:txBody>
      </p:sp>
      <p:sp>
        <p:nvSpPr>
          <p:cNvPr id="35849" name="ZoneTexte 8"/>
          <p:cNvSpPr txBox="1">
            <a:spLocks noChangeArrowheads="1"/>
          </p:cNvSpPr>
          <p:nvPr/>
        </p:nvSpPr>
        <p:spPr bwMode="auto">
          <a:xfrm>
            <a:off x="6851636" y="4501118"/>
            <a:ext cx="1486304" cy="369332"/>
          </a:xfrm>
          <a:prstGeom prst="rect">
            <a:avLst/>
          </a:prstGeom>
          <a:noFill/>
          <a:ln w="9525">
            <a:noFill/>
            <a:miter lim="800000"/>
            <a:headEnd/>
            <a:tailEnd/>
          </a:ln>
        </p:spPr>
        <p:txBody>
          <a:bodyPr wrap="none">
            <a:spAutoFit/>
          </a:bodyPr>
          <a:lstStyle/>
          <a:p>
            <a:r>
              <a:rPr lang="en-US" dirty="0"/>
              <a:t>o</a:t>
            </a:r>
            <a:r>
              <a:rPr lang="en-US" dirty="0" smtClean="0"/>
              <a:t> = 58 pixels</a:t>
            </a:r>
            <a:endParaRPr lang="en-US" dirty="0"/>
          </a:p>
        </p:txBody>
      </p:sp>
      <p:pic>
        <p:nvPicPr>
          <p:cNvPr id="12" name="Picture 2" descr="C:\SLEFEBVR\PROJECTS\TexResize\paper\images\fig_cuts.png"/>
          <p:cNvPicPr>
            <a:picLocks noChangeAspect="1" noChangeArrowheads="1"/>
          </p:cNvPicPr>
          <p:nvPr/>
        </p:nvPicPr>
        <p:blipFill>
          <a:blip r:embed="rId3"/>
          <a:srcRect l="50033" r="24790"/>
          <a:stretch>
            <a:fillRect/>
          </a:stretch>
        </p:blipFill>
        <p:spPr bwMode="auto">
          <a:xfrm>
            <a:off x="3254990" y="1554487"/>
            <a:ext cx="2640330" cy="2946631"/>
          </a:xfrm>
          <a:prstGeom prst="rect">
            <a:avLst/>
          </a:prstGeom>
          <a:noFill/>
          <a:ln w="9525">
            <a:noFill/>
            <a:miter lim="800000"/>
            <a:headEnd/>
            <a:tailEnd/>
          </a:ln>
        </p:spPr>
      </p:pic>
      <p:pic>
        <p:nvPicPr>
          <p:cNvPr id="13" name="Picture 2" descr="C:\SLEFEBVR\PROJECTS\TexResize\paper\images\fig_cuts.png"/>
          <p:cNvPicPr>
            <a:picLocks noChangeAspect="1" noChangeArrowheads="1"/>
          </p:cNvPicPr>
          <p:nvPr/>
        </p:nvPicPr>
        <p:blipFill>
          <a:blip r:embed="rId3"/>
          <a:srcRect l="75174"/>
          <a:stretch>
            <a:fillRect/>
          </a:stretch>
        </p:blipFill>
        <p:spPr bwMode="auto">
          <a:xfrm>
            <a:off x="6195060" y="1554487"/>
            <a:ext cx="2603500" cy="29466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C:\SLEFEBVR\BUILDS\TexResize\sources\doom_comp_6.jpg"/>
          <p:cNvPicPr>
            <a:picLocks noChangeAspect="1" noChangeArrowheads="1"/>
          </p:cNvPicPr>
          <p:nvPr/>
        </p:nvPicPr>
        <p:blipFill>
          <a:blip r:embed="rId3"/>
          <a:srcRect/>
          <a:stretch>
            <a:fillRect/>
          </a:stretch>
        </p:blipFill>
        <p:spPr bwMode="auto">
          <a:xfrm>
            <a:off x="1146175" y="2662238"/>
            <a:ext cx="2305050" cy="2306637"/>
          </a:xfrm>
          <a:prstGeom prst="rect">
            <a:avLst/>
          </a:prstGeom>
          <a:noFill/>
          <a:ln w="9525">
            <a:noFill/>
            <a:miter lim="800000"/>
            <a:headEnd/>
            <a:tailEnd/>
          </a:ln>
        </p:spPr>
      </p:pic>
      <p:pic>
        <p:nvPicPr>
          <p:cNvPr id="57348" name="Picture 4" descr="C:\SLEFEBVR\BUILDS\TexResize\1.used008.png"/>
          <p:cNvPicPr>
            <a:picLocks noChangeAspect="1" noChangeArrowheads="1"/>
          </p:cNvPicPr>
          <p:nvPr/>
        </p:nvPicPr>
        <p:blipFill>
          <a:blip r:embed="rId4">
            <a:lum bright="-20000"/>
          </a:blip>
          <a:srcRect/>
          <a:stretch>
            <a:fillRect/>
          </a:stretch>
        </p:blipFill>
        <p:spPr bwMode="auto">
          <a:xfrm>
            <a:off x="1146175" y="2662238"/>
            <a:ext cx="2305050" cy="2306637"/>
          </a:xfrm>
          <a:prstGeom prst="rect">
            <a:avLst/>
          </a:prstGeom>
          <a:noFill/>
          <a:ln w="9525">
            <a:noFill/>
            <a:miter lim="800000"/>
            <a:headEnd/>
            <a:tailEnd/>
          </a:ln>
        </p:spPr>
      </p:pic>
      <p:pic>
        <p:nvPicPr>
          <p:cNvPr id="57346" name="Picture 2" descr="C:\SLEFEBVR\BUILDS\TexResize\1.strip008.pn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235075" y="2662238"/>
            <a:ext cx="1277938" cy="2306637"/>
          </a:xfrm>
          <a:prstGeom prst="rect">
            <a:avLst/>
          </a:prstGeom>
          <a:noFill/>
          <a:ln w="9525">
            <a:noFill/>
            <a:miter lim="800000"/>
            <a:headEnd/>
            <a:tailEnd/>
          </a:ln>
        </p:spPr>
      </p:pic>
      <p:sp>
        <p:nvSpPr>
          <p:cNvPr id="17413" name="Titre 1"/>
          <p:cNvSpPr>
            <a:spLocks noGrp="1"/>
          </p:cNvSpPr>
          <p:nvPr>
            <p:ph type="title"/>
          </p:nvPr>
        </p:nvSpPr>
        <p:spPr>
          <a:xfrm>
            <a:off x="457200" y="0"/>
            <a:ext cx="8229600" cy="857250"/>
          </a:xfrm>
        </p:spPr>
        <p:txBody>
          <a:bodyPr/>
          <a:lstStyle/>
          <a:p>
            <a:r>
              <a:rPr lang="en-US" smtClean="0">
                <a:latin typeface="Arial" charset="0"/>
                <a:cs typeface="Arial" charset="0"/>
              </a:rPr>
              <a:t>Image strips</a:t>
            </a:r>
          </a:p>
        </p:txBody>
      </p:sp>
      <p:sp>
        <p:nvSpPr>
          <p:cNvPr id="17414" name="Espace réservé du contenu 2"/>
          <p:cNvSpPr>
            <a:spLocks noGrp="1"/>
          </p:cNvSpPr>
          <p:nvPr>
            <p:ph idx="1"/>
          </p:nvPr>
        </p:nvSpPr>
        <p:spPr>
          <a:xfrm>
            <a:off x="457200" y="968375"/>
            <a:ext cx="8229600" cy="1606550"/>
          </a:xfrm>
        </p:spPr>
        <p:txBody>
          <a:bodyPr/>
          <a:lstStyle/>
          <a:p>
            <a:r>
              <a:rPr lang="en-US" dirty="0" smtClean="0">
                <a:latin typeface="Arial" charset="0"/>
                <a:ea typeface="ＭＳ Ｐゴシック" pitchFamily="-112" charset="-128"/>
                <a:cs typeface="Arial" charset="0"/>
              </a:rPr>
              <a:t>Two </a:t>
            </a:r>
            <a:r>
              <a:rPr lang="en-US" b="1" dirty="0" smtClean="0">
                <a:latin typeface="Arial" charset="0"/>
                <a:ea typeface="ＭＳ Ｐゴシック" pitchFamily="-112" charset="-128"/>
                <a:cs typeface="Arial" charset="0"/>
              </a:rPr>
              <a:t>non-intersecting</a:t>
            </a:r>
            <a:r>
              <a:rPr lang="en-US" dirty="0" smtClean="0">
                <a:latin typeface="Arial" charset="0"/>
                <a:ea typeface="ＭＳ Ｐゴシック" pitchFamily="-112" charset="-128"/>
                <a:cs typeface="Arial" charset="0"/>
              </a:rPr>
              <a:t> cuts form a strip</a:t>
            </a:r>
          </a:p>
          <a:p>
            <a:r>
              <a:rPr lang="en-US" dirty="0" smtClean="0">
                <a:latin typeface="Arial" charset="0"/>
                <a:ea typeface="ＭＳ Ｐゴシック" pitchFamily="-112" charset="-128"/>
                <a:cs typeface="Arial" charset="0"/>
              </a:rPr>
              <a:t>Strips can be joined by parallels</a:t>
            </a:r>
          </a:p>
          <a:p>
            <a:endParaRPr lang="en-US" dirty="0" smtClean="0">
              <a:latin typeface="Arial" charset="0"/>
              <a:ea typeface="ＭＳ Ｐゴシック" pitchFamily="-112" charset="-128"/>
              <a:cs typeface="Arial" charset="0"/>
            </a:endParaRPr>
          </a:p>
        </p:txBody>
      </p:sp>
      <p:pic>
        <p:nvPicPr>
          <p:cNvPr id="57349" name="Picture 5" descr="C:\SLEFEBVR\BUILDS\TexResize\1.used010.png"/>
          <p:cNvPicPr>
            <a:picLocks noChangeAspect="1" noChangeArrowheads="1"/>
          </p:cNvPicPr>
          <p:nvPr/>
        </p:nvPicPr>
        <p:blipFill>
          <a:blip r:embed="rId6">
            <a:lum bright="-20000"/>
          </a:blip>
          <a:srcRect/>
          <a:stretch>
            <a:fillRect/>
          </a:stretch>
        </p:blipFill>
        <p:spPr bwMode="auto">
          <a:xfrm>
            <a:off x="1146175" y="2662238"/>
            <a:ext cx="2305050" cy="2306637"/>
          </a:xfrm>
          <a:prstGeom prst="rect">
            <a:avLst/>
          </a:prstGeom>
          <a:noFill/>
          <a:ln w="9525">
            <a:noFill/>
            <a:miter lim="800000"/>
            <a:headEnd/>
            <a:tailEnd/>
          </a:ln>
        </p:spPr>
      </p:pic>
      <p:pic>
        <p:nvPicPr>
          <p:cNvPr id="57347" name="Picture 3" descr="C:\SLEFEBVR\BUILDS\TexResize\1.strip010.pn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833563" y="2662238"/>
            <a:ext cx="1522412" cy="2306637"/>
          </a:xfrm>
          <a:prstGeom prst="rect">
            <a:avLst/>
          </a:prstGeom>
          <a:noFill/>
          <a:ln w="9525">
            <a:noFill/>
            <a:miter lim="800000"/>
            <a:headEnd/>
            <a:tailEnd/>
          </a:ln>
        </p:spPr>
      </p:pic>
      <p:grpSp>
        <p:nvGrpSpPr>
          <p:cNvPr id="4" name="Groupe 13"/>
          <p:cNvGrpSpPr>
            <a:grpSpLocks/>
          </p:cNvGrpSpPr>
          <p:nvPr/>
        </p:nvGrpSpPr>
        <p:grpSpPr bwMode="auto">
          <a:xfrm>
            <a:off x="1146175" y="2662238"/>
            <a:ext cx="2305050" cy="2306637"/>
            <a:chOff x="4146670" y="857250"/>
            <a:chExt cx="2305565" cy="2305565"/>
          </a:xfrm>
        </p:grpSpPr>
        <p:sp>
          <p:nvSpPr>
            <p:cNvPr id="13" name="Rectangle 12"/>
            <p:cNvSpPr/>
            <p:nvPr/>
          </p:nvSpPr>
          <p:spPr>
            <a:xfrm>
              <a:off x="5205770" y="857250"/>
              <a:ext cx="352504" cy="2305565"/>
            </a:xfrm>
            <a:prstGeom prst="rect">
              <a:avLst/>
            </a:prstGeom>
            <a:solidFill>
              <a:srgbClr val="339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17419" name="Groupe 11"/>
            <p:cNvGrpSpPr>
              <a:grpSpLocks/>
            </p:cNvGrpSpPr>
            <p:nvPr/>
          </p:nvGrpSpPr>
          <p:grpSpPr bwMode="auto">
            <a:xfrm>
              <a:off x="4146670" y="857250"/>
              <a:ext cx="2305565" cy="2305565"/>
              <a:chOff x="6375718" y="549714"/>
              <a:chExt cx="2311082" cy="2311082"/>
            </a:xfrm>
          </p:grpSpPr>
          <p:pic>
            <p:nvPicPr>
              <p:cNvPr id="17420" name="Picture 8" descr="C:\SLEFEBVR\BUILDS\TexResize\1.used008.png"/>
              <p:cNvPicPr>
                <a:picLocks noChangeAspect="1" noChangeArrowheads="1"/>
              </p:cNvPicPr>
              <p:nvPr/>
            </p:nvPicPr>
            <p:blipFill>
              <a:blip r:embed="rId4">
                <a:clrChange>
                  <a:clrFrom>
                    <a:srgbClr val="00FF00"/>
                  </a:clrFrom>
                  <a:clrTo>
                    <a:srgbClr val="00FF00">
                      <a:alpha val="0"/>
                    </a:srgbClr>
                  </a:clrTo>
                </a:clrChange>
                <a:lum bright="-20000"/>
              </a:blip>
              <a:srcRect/>
              <a:stretch>
                <a:fillRect/>
              </a:stretch>
            </p:blipFill>
            <p:spPr bwMode="auto">
              <a:xfrm>
                <a:off x="6375718" y="549714"/>
                <a:ext cx="2311082" cy="2311082"/>
              </a:xfrm>
              <a:prstGeom prst="rect">
                <a:avLst/>
              </a:prstGeom>
              <a:noFill/>
              <a:ln w="9525">
                <a:noFill/>
                <a:miter lim="800000"/>
                <a:headEnd/>
                <a:tailEnd/>
              </a:ln>
            </p:spPr>
          </p:pic>
          <p:pic>
            <p:nvPicPr>
              <p:cNvPr id="17421" name="Picture 9" descr="C:\SLEFEBVR\BUILDS\TexResize\1.used010.png"/>
              <p:cNvPicPr>
                <a:picLocks noChangeAspect="1" noChangeArrowheads="1"/>
              </p:cNvPicPr>
              <p:nvPr/>
            </p:nvPicPr>
            <p:blipFill>
              <a:blip r:embed="rId6">
                <a:clrChange>
                  <a:clrFrom>
                    <a:srgbClr val="00FF00"/>
                  </a:clrFrom>
                  <a:clrTo>
                    <a:srgbClr val="00FF00">
                      <a:alpha val="0"/>
                    </a:srgbClr>
                  </a:clrTo>
                </a:clrChange>
                <a:lum bright="-20000"/>
              </a:blip>
              <a:srcRect r="54073"/>
              <a:stretch>
                <a:fillRect/>
              </a:stretch>
            </p:blipFill>
            <p:spPr bwMode="auto">
              <a:xfrm>
                <a:off x="6375718" y="549714"/>
                <a:ext cx="1061402" cy="2311082"/>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34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3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5.55556E-7 3.33333E-6 L 0.32118 3.33333E-6 " pathEditMode="relative" rAng="0" ptsTypes="AA">
                                      <p:cBhvr>
                                        <p:cTn id="14" dur="1000" fill="hold"/>
                                        <p:tgtEl>
                                          <p:spTgt spid="57346"/>
                                        </p:tgtEl>
                                        <p:attrNameLst>
                                          <p:attrName>ppt_x</p:attrName>
                                          <p:attrName>ppt_y</p:attrName>
                                        </p:attrNameLst>
                                      </p:cBhvr>
                                      <p:rCtr x="161" y="0"/>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34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734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3" presetClass="path" presetSubtype="0" accel="50000" decel="50000" fill="hold" nodeType="clickEffect">
                                  <p:stCondLst>
                                    <p:cond delay="0"/>
                                  </p:stCondLst>
                                  <p:childTnLst>
                                    <p:animMotion origin="layout" path="M -5.55556E-7 1.48148E-6 L 0.43715 1.48148E-6 " pathEditMode="relative" rAng="0" ptsTypes="AA">
                                      <p:cBhvr>
                                        <p:cTn id="24" dur="1000" fill="hold"/>
                                        <p:tgtEl>
                                          <p:spTgt spid="57347"/>
                                        </p:tgtEl>
                                        <p:attrNameLst>
                                          <p:attrName>ppt_x</p:attrName>
                                          <p:attrName>ppt_y</p:attrName>
                                        </p:attrNameLst>
                                      </p:cBhvr>
                                      <p:rCtr x="219" y="0"/>
                                    </p:animMotion>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414">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5" presetClass="path" presetSubtype="0" accel="50000" decel="50000" fill="hold" nodeType="clickEffect">
                                  <p:stCondLst>
                                    <p:cond delay="0"/>
                                  </p:stCondLst>
                                  <p:childTnLst>
                                    <p:animMotion origin="layout" path="M 0.43715 3.33333E-6 L 0.36129 3.33333E-6 " pathEditMode="relative" rAng="0" ptsTypes="AA">
                                      <p:cBhvr>
                                        <p:cTn id="34" dur="1000" fill="hold"/>
                                        <p:tgtEl>
                                          <p:spTgt spid="57347"/>
                                        </p:tgtEl>
                                        <p:attrNameLst>
                                          <p:attrName>ppt_x</p:attrName>
                                          <p:attrName>ppt_y</p:attrName>
                                        </p:attrNameLst>
                                      </p:cBhvr>
                                      <p:rCtr x="-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descr="doom_comp_6.jpg"/>
          <p:cNvPicPr>
            <a:picLocks noChangeAspect="1"/>
          </p:cNvPicPr>
          <p:nvPr/>
        </p:nvPicPr>
        <p:blipFill>
          <a:blip r:embed="rId3"/>
          <a:srcRect/>
          <a:stretch>
            <a:fillRect/>
          </a:stretch>
        </p:blipFill>
        <p:spPr bwMode="auto">
          <a:xfrm>
            <a:off x="3349625" y="1963738"/>
            <a:ext cx="2438400" cy="2438400"/>
          </a:xfrm>
          <a:prstGeom prst="rect">
            <a:avLst/>
          </a:prstGeom>
          <a:noFill/>
          <a:ln w="9525">
            <a:noFill/>
            <a:miter lim="800000"/>
            <a:headEnd/>
            <a:tailEnd/>
          </a:ln>
        </p:spPr>
      </p:pic>
      <p:sp>
        <p:nvSpPr>
          <p:cNvPr id="14339" name="Titre 1"/>
          <p:cNvSpPr>
            <a:spLocks noGrp="1"/>
          </p:cNvSpPr>
          <p:nvPr>
            <p:ph type="title"/>
          </p:nvPr>
        </p:nvSpPr>
        <p:spPr>
          <a:xfrm>
            <a:off x="457200" y="-3175"/>
            <a:ext cx="8229600" cy="857250"/>
          </a:xfrm>
        </p:spPr>
        <p:txBody>
          <a:bodyPr/>
          <a:lstStyle/>
          <a:p>
            <a:r>
              <a:rPr lang="en-US" smtClean="0">
                <a:latin typeface="Arial" charset="0"/>
                <a:cs typeface="Arial" charset="0"/>
              </a:rPr>
              <a:t>Finding pairs of cuts</a:t>
            </a:r>
          </a:p>
        </p:txBody>
      </p:sp>
      <p:sp>
        <p:nvSpPr>
          <p:cNvPr id="14" name="Rectangle 13"/>
          <p:cNvSpPr/>
          <p:nvPr/>
        </p:nvSpPr>
        <p:spPr>
          <a:xfrm>
            <a:off x="3349625" y="1963738"/>
            <a:ext cx="2438400" cy="2438400"/>
          </a:xfrm>
          <a:prstGeom prst="rect">
            <a:avLst/>
          </a:prstGeom>
          <a:blipFill dpi="0" rotWithShape="1">
            <a:blip r:embed="rId3">
              <a:alphaModFix amt="61000"/>
            </a:blip>
            <a:srcRect/>
            <a:stretch>
              <a:fillRect/>
            </a:stretch>
          </a:bli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6323" name="Picture 3" descr="C:\SLEFEBVR\BUILDS\TexResize\diff.png"/>
          <p:cNvPicPr>
            <a:picLocks noChangeAspect="1" noChangeArrowheads="1"/>
          </p:cNvPicPr>
          <p:nvPr/>
        </p:nvPicPr>
        <p:blipFill>
          <a:blip r:embed="rId4"/>
          <a:srcRect/>
          <a:stretch>
            <a:fillRect/>
          </a:stretch>
        </p:blipFill>
        <p:spPr bwMode="auto">
          <a:xfrm>
            <a:off x="3549650" y="1963738"/>
            <a:ext cx="2238375" cy="2438400"/>
          </a:xfrm>
          <a:prstGeom prst="rect">
            <a:avLst/>
          </a:prstGeom>
          <a:noFill/>
          <a:ln w="9525">
            <a:noFill/>
            <a:miter lim="800000"/>
            <a:headEnd/>
            <a:tailEnd/>
          </a:ln>
        </p:spPr>
      </p:pic>
      <p:pic>
        <p:nvPicPr>
          <p:cNvPr id="56324" name="Picture 4" descr="C:\SLEFEBVR\BUILDS\TexResize\diff_cuts.png"/>
          <p:cNvPicPr>
            <a:picLocks noChangeAspect="1" noChangeArrowheads="1"/>
          </p:cNvPicPr>
          <p:nvPr/>
        </p:nvPicPr>
        <p:blipFill>
          <a:blip r:embed="rId5"/>
          <a:srcRect/>
          <a:stretch>
            <a:fillRect/>
          </a:stretch>
        </p:blipFill>
        <p:spPr bwMode="auto">
          <a:xfrm>
            <a:off x="3549650" y="1963738"/>
            <a:ext cx="2238375" cy="2438400"/>
          </a:xfrm>
          <a:prstGeom prst="rect">
            <a:avLst/>
          </a:prstGeom>
          <a:noFill/>
          <a:ln w="9525">
            <a:noFill/>
            <a:miter lim="800000"/>
            <a:headEnd/>
            <a:tailEnd/>
          </a:ln>
        </p:spPr>
      </p:pic>
      <p:sp>
        <p:nvSpPr>
          <p:cNvPr id="19" name="Rectangle 18"/>
          <p:cNvSpPr/>
          <p:nvPr/>
        </p:nvSpPr>
        <p:spPr>
          <a:xfrm>
            <a:off x="3349625" y="1963738"/>
            <a:ext cx="2438400" cy="2438400"/>
          </a:xfrm>
          <a:prstGeom prst="rect">
            <a:avLst/>
          </a:prstGeom>
          <a:blipFill>
            <a:blip r:embed="rId6"/>
            <a:stretch>
              <a:fillRect/>
            </a:stretch>
          </a:bli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Rectangle 17"/>
          <p:cNvSpPr/>
          <p:nvPr/>
        </p:nvSpPr>
        <p:spPr>
          <a:xfrm>
            <a:off x="3549650" y="1963738"/>
            <a:ext cx="2438400" cy="2438400"/>
          </a:xfrm>
          <a:prstGeom prst="rect">
            <a:avLst/>
          </a:prstGeom>
          <a:blipFill dpi="0" rotWithShape="1">
            <a:blip r:embed="rId7">
              <a:alphaModFix amt="50000"/>
            </a:blip>
            <a:srcRect/>
            <a:stretch>
              <a:fillRect/>
            </a:stretch>
          </a:bli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Flèche vers le bas 21"/>
          <p:cNvSpPr/>
          <p:nvPr/>
        </p:nvSpPr>
        <p:spPr>
          <a:xfrm>
            <a:off x="5373688" y="1508125"/>
            <a:ext cx="46037" cy="328613"/>
          </a:xfrm>
          <a:prstGeom prst="downArrow">
            <a:avLst/>
          </a:prstGeom>
          <a:ln w="76200">
            <a:solidFill>
              <a:srgbClr val="0070C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Flèche vers le bas 22"/>
          <p:cNvSpPr/>
          <p:nvPr/>
        </p:nvSpPr>
        <p:spPr>
          <a:xfrm>
            <a:off x="5211763" y="1508125"/>
            <a:ext cx="44450" cy="328613"/>
          </a:xfrm>
          <a:prstGeom prst="downArrow">
            <a:avLst/>
          </a:prstGeom>
          <a:ln w="76200">
            <a:solidFill>
              <a:srgbClr val="92D05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13" name="Groupe 12"/>
          <p:cNvGrpSpPr/>
          <p:nvPr/>
        </p:nvGrpSpPr>
        <p:grpSpPr>
          <a:xfrm>
            <a:off x="3319462" y="1450976"/>
            <a:ext cx="325438" cy="385762"/>
            <a:chOff x="3319462" y="1450976"/>
            <a:chExt cx="325438" cy="385762"/>
          </a:xfrm>
        </p:grpSpPr>
        <p:sp>
          <p:nvSpPr>
            <p:cNvPr id="11" name="ZoneTexte 6"/>
            <p:cNvSpPr txBox="1">
              <a:spLocks noChangeArrowheads="1"/>
            </p:cNvSpPr>
            <p:nvPr/>
          </p:nvSpPr>
          <p:spPr bwMode="auto">
            <a:xfrm>
              <a:off x="3319462" y="1450976"/>
              <a:ext cx="325438" cy="369888"/>
            </a:xfrm>
            <a:prstGeom prst="rect">
              <a:avLst/>
            </a:prstGeom>
            <a:noFill/>
            <a:ln w="9525">
              <a:noFill/>
              <a:miter lim="800000"/>
              <a:headEnd/>
              <a:tailEnd/>
            </a:ln>
          </p:spPr>
          <p:txBody>
            <a:bodyPr wrap="none">
              <a:spAutoFit/>
            </a:bodyPr>
            <a:lstStyle/>
            <a:p>
              <a:r>
                <a:rPr lang="en-US" b="1" i="1" dirty="0"/>
                <a:t>o</a:t>
              </a:r>
            </a:p>
          </p:txBody>
        </p:sp>
        <p:cxnSp>
          <p:nvCxnSpPr>
            <p:cNvPr id="12" name="Connecteur droit avec flèche 11"/>
            <p:cNvCxnSpPr/>
            <p:nvPr/>
          </p:nvCxnSpPr>
          <p:spPr>
            <a:xfrm>
              <a:off x="3349624" y="1835151"/>
              <a:ext cx="261938" cy="1587"/>
            </a:xfrm>
            <a:prstGeom prst="straightConnector1">
              <a:avLst/>
            </a:prstGeom>
            <a:ln w="12700">
              <a:solidFill>
                <a:schemeClr val="tx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2.77778E-6 2.83951E-6 L 0.0217 2.83951E-6 " pathEditMode="relative" rAng="0" ptsTypes="AA">
                                      <p:cBhvr>
                                        <p:cTn id="6" dur="500" fill="hold"/>
                                        <p:tgtEl>
                                          <p:spTgt spid="14"/>
                                        </p:tgtEl>
                                        <p:attrNameLst>
                                          <p:attrName>ppt_x</p:attrName>
                                          <p:attrName>ppt_y</p:attrName>
                                        </p:attrNameLst>
                                      </p:cBhvr>
                                      <p:rCtr x="11" y="0"/>
                                    </p:animMotion>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63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3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56324"/>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56323"/>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4"/>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5"/>
                                        </p:tgtEl>
                                        <p:attrNameLst>
                                          <p:attrName>style.visibility</p:attrName>
                                        </p:attrNameLst>
                                      </p:cBhvr>
                                      <p:to>
                                        <p:strVal val="hidden"/>
                                      </p:to>
                                    </p:set>
                                  </p:childTnLst>
                                </p:cTn>
                              </p:par>
                              <p:par>
                                <p:cTn id="27" presetID="1" presetClass="entr" presetSubtype="0" fill="hold" grpId="1"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63" presetClass="path" presetSubtype="0" accel="50000" decel="50000" fill="hold" grpId="0" nodeType="clickEffect">
                                  <p:stCondLst>
                                    <p:cond delay="0"/>
                                  </p:stCondLst>
                                  <p:childTnLst>
                                    <p:animMotion origin="layout" path="M -0.00018 3.77661E-6 L -0.2165 3.77661E-6 " pathEditMode="relative" rAng="0" ptsTypes="AA">
                                      <p:cBhvr>
                                        <p:cTn id="34" dur="500" fill="hold"/>
                                        <p:tgtEl>
                                          <p:spTgt spid="18"/>
                                        </p:tgtEl>
                                        <p:attrNameLst>
                                          <p:attrName>ppt_x</p:attrName>
                                          <p:attrName>ppt_y</p:attrName>
                                        </p:attrNameLst>
                                      </p:cBhvr>
                                      <p:rCtr x="-108" y="0"/>
                                    </p:animMotion>
                                  </p:childTnLst>
                                </p:cTn>
                              </p:par>
                              <p:par>
                                <p:cTn id="35" presetID="35" presetClass="path" presetSubtype="0" accel="50000" decel="50000" fill="hold" grpId="0" nodeType="withEffect">
                                  <p:stCondLst>
                                    <p:cond delay="0"/>
                                  </p:stCondLst>
                                  <p:childTnLst>
                                    <p:animMotion origin="layout" path="M -4.16667E-6 3.77661E-6 L 0.23473 3.77661E-6 " pathEditMode="relative" rAng="0" ptsTypes="AA">
                                      <p:cBhvr>
                                        <p:cTn id="36" dur="500" fill="hold"/>
                                        <p:tgtEl>
                                          <p:spTgt spid="19"/>
                                        </p:tgtEl>
                                        <p:attrNameLst>
                                          <p:attrName>ppt_x</p:attrName>
                                          <p:attrName>ppt_y</p:attrName>
                                        </p:attrNameLst>
                                      </p:cBhvr>
                                      <p:rCtr x="117" y="0"/>
                                    </p:animMotion>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grpId="2" nodeType="clickEffect">
                                  <p:stCondLst>
                                    <p:cond delay="0"/>
                                  </p:stCondLst>
                                  <p:childTnLst>
                                    <p:animMotion origin="layout" path="M 0.23473 3.77661E-6 L 0.03056 3.77661E-6 " pathEditMode="relative" rAng="0" ptsTypes="AA">
                                      <p:cBhvr>
                                        <p:cTn id="40" dur="500" fill="hold"/>
                                        <p:tgtEl>
                                          <p:spTgt spid="19"/>
                                        </p:tgtEl>
                                        <p:attrNameLst>
                                          <p:attrName>ppt_x</p:attrName>
                                          <p:attrName>ppt_y</p:attrName>
                                        </p:attrNameLst>
                                      </p:cBhvr>
                                      <p:rCtr x="-102" y="0"/>
                                    </p:animMotion>
                                  </p:childTnLst>
                                </p:cTn>
                              </p:par>
                              <p:par>
                                <p:cTn id="41" presetID="63" presetClass="path" presetSubtype="0" accel="50000" decel="50000" fill="hold" grpId="2" nodeType="withEffect">
                                  <p:stCondLst>
                                    <p:cond delay="0"/>
                                  </p:stCondLst>
                                  <p:childTnLst>
                                    <p:animMotion origin="layout" path="M -0.2165 3.77661E-6 L 0.00868 3.77661E-6 " pathEditMode="relative" rAng="0" ptsTypes="AA">
                                      <p:cBhvr>
                                        <p:cTn id="42" dur="500" fill="hold"/>
                                        <p:tgtEl>
                                          <p:spTgt spid="18"/>
                                        </p:tgtEl>
                                        <p:attrNameLst>
                                          <p:attrName>ppt_x</p:attrName>
                                          <p:attrName>ppt_y</p:attrName>
                                        </p:attrNameLst>
                                      </p:cBhvr>
                                      <p:rCtr x="112" y="0"/>
                                    </p:animMotion>
                                  </p:childTnLst>
                                </p:cTn>
                              </p:par>
                            </p:childTnLst>
                          </p:cTn>
                        </p:par>
                        <p:par>
                          <p:cTn id="43" fill="hold">
                            <p:stCondLst>
                              <p:cond delay="500"/>
                            </p:stCondLst>
                            <p:childTnLst>
                              <p:par>
                                <p:cTn id="44" presetID="1" presetClass="entr" presetSubtype="0" fill="hold" grpId="1" nodeType="afterEffect">
                                  <p:stCondLst>
                                    <p:cond delay="0"/>
                                  </p:stCondLst>
                                  <p:childTnLst>
                                    <p:set>
                                      <p:cBhvr>
                                        <p:cTn id="45" dur="1" fill="hold">
                                          <p:stCondLst>
                                            <p:cond delay="0"/>
                                          </p:stCondLst>
                                        </p:cTn>
                                        <p:tgtEl>
                                          <p:spTgt spid="22"/>
                                        </p:tgtEl>
                                        <p:attrNameLst>
                                          <p:attrName>style.visibility</p:attrName>
                                        </p:attrNameLst>
                                      </p:cBhvr>
                                      <p:to>
                                        <p:strVal val="visible"/>
                                      </p:to>
                                    </p:set>
                                  </p:childTnLst>
                                </p:cTn>
                              </p:par>
                              <p:par>
                                <p:cTn id="46" presetID="1" presetClass="entr" presetSubtype="0" fill="hold" grpId="1" nodeType="withEffect">
                                  <p:stCondLst>
                                    <p:cond delay="0"/>
                                  </p:stCondLst>
                                  <p:childTnLst>
                                    <p:set>
                                      <p:cBhvr>
                                        <p:cTn id="47" dur="1" fill="hold">
                                          <p:stCondLst>
                                            <p:cond delay="0"/>
                                          </p:stCondLst>
                                        </p:cTn>
                                        <p:tgtEl>
                                          <p:spTgt spid="23"/>
                                        </p:tgtEl>
                                        <p:attrNameLst>
                                          <p:attrName>style.visibility</p:attrName>
                                        </p:attrNameLst>
                                      </p:cBhvr>
                                      <p:to>
                                        <p:strVal val="visible"/>
                                      </p:to>
                                    </p:set>
                                  </p:childTnLst>
                                </p:cTn>
                              </p:par>
                              <p:par>
                                <p:cTn id="48" presetID="35" presetClass="emph" presetSubtype="0" repeatCount="4000" fill="hold" grpId="0" nodeType="withEffect">
                                  <p:stCondLst>
                                    <p:cond delay="0"/>
                                  </p:stCondLst>
                                  <p:childTnLst>
                                    <p:anim calcmode="discrete" valueType="str">
                                      <p:cBhvr>
                                        <p:cTn id="49" dur="500" fill="hold"/>
                                        <p:tgtEl>
                                          <p:spTgt spid="22"/>
                                        </p:tgtEl>
                                        <p:attrNameLst>
                                          <p:attrName>style.visibility</p:attrName>
                                        </p:attrNameLst>
                                      </p:cBhvr>
                                      <p:tavLst>
                                        <p:tav tm="0">
                                          <p:val>
                                            <p:strVal val="hidden"/>
                                          </p:val>
                                        </p:tav>
                                        <p:tav tm="50000">
                                          <p:val>
                                            <p:strVal val="visible"/>
                                          </p:val>
                                        </p:tav>
                                      </p:tavLst>
                                    </p:anim>
                                  </p:childTnLst>
                                </p:cTn>
                              </p:par>
                              <p:par>
                                <p:cTn id="50" presetID="35" presetClass="emph" presetSubtype="0" repeatCount="4000" fill="hold" grpId="0" nodeType="withEffect">
                                  <p:stCondLst>
                                    <p:cond delay="0"/>
                                  </p:stCondLst>
                                  <p:childTnLst>
                                    <p:anim calcmode="discrete" valueType="str">
                                      <p:cBhvr>
                                        <p:cTn id="51" dur="500" fill="hold"/>
                                        <p:tgtEl>
                                          <p:spTgt spid="2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9" grpId="0" animBg="1"/>
      <p:bldP spid="19" grpId="1" animBg="1"/>
      <p:bldP spid="19" grpId="2" animBg="1"/>
      <p:bldP spid="18" grpId="0" animBg="1"/>
      <p:bldP spid="18" grpId="1" animBg="1"/>
      <p:bldP spid="18" grpId="2" animBg="1"/>
      <p:bldP spid="22" grpId="0" animBg="1"/>
      <p:bldP spid="22" grpId="1" animBg="1"/>
      <p:bldP spid="23" grpId="0" animBg="1"/>
      <p:bldP spid="2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320800"/>
            <a:ext cx="4235450" cy="2997200"/>
          </a:xfrm>
        </p:spPr>
        <p:txBody>
          <a:bodyPr/>
          <a:lstStyle/>
          <a:p>
            <a:pPr>
              <a:buFont typeface="Arial" charset="0"/>
              <a:buNone/>
            </a:pPr>
            <a:r>
              <a:rPr lang="en-US" dirty="0" smtClean="0">
                <a:latin typeface="Arial" charset="0"/>
                <a:ea typeface="ＭＳ Ｐゴシック" pitchFamily="-112" charset="-128"/>
                <a:cs typeface="Arial" charset="0"/>
              </a:rPr>
              <a:t>For all offsets 0 </a:t>
            </a:r>
            <a:r>
              <a:rPr lang="en-US" smtClean="0">
                <a:latin typeface="Arial" charset="0"/>
                <a:ea typeface="ＭＳ Ｐゴシック" pitchFamily="-112" charset="-128"/>
                <a:cs typeface="Arial" charset="0"/>
              </a:rPr>
              <a:t>… width</a:t>
            </a:r>
            <a:endParaRPr lang="en-US" dirty="0" smtClean="0">
              <a:latin typeface="Arial" charset="0"/>
              <a:ea typeface="ＭＳ Ｐゴシック" pitchFamily="-112" charset="-128"/>
              <a:cs typeface="Arial" charset="0"/>
            </a:endParaRPr>
          </a:p>
          <a:p>
            <a:pPr lvl="1">
              <a:buFont typeface="Arial" charset="0"/>
              <a:buNone/>
            </a:pPr>
            <a:r>
              <a:rPr lang="en-US" dirty="0" smtClean="0">
                <a:latin typeface="Arial" charset="0"/>
                <a:ea typeface="ＭＳ Ｐゴシック" pitchFamily="-112" charset="-128"/>
                <a:cs typeface="Arial" charset="0"/>
              </a:rPr>
              <a:t>Compute error map</a:t>
            </a:r>
          </a:p>
          <a:p>
            <a:pPr lvl="1">
              <a:buFont typeface="Arial" charset="0"/>
              <a:buNone/>
            </a:pPr>
            <a:r>
              <a:rPr lang="en-US" dirty="0" smtClean="0">
                <a:latin typeface="Arial" charset="0"/>
                <a:ea typeface="ＭＳ Ｐゴシック" pitchFamily="-112" charset="-128"/>
                <a:cs typeface="Arial" charset="0"/>
              </a:rPr>
              <a:t>    Extract best cut</a:t>
            </a:r>
          </a:p>
          <a:p>
            <a:pPr lvl="1">
              <a:buFont typeface="Arial" charset="0"/>
              <a:buNone/>
            </a:pPr>
            <a:r>
              <a:rPr lang="en-US" dirty="0" smtClean="0">
                <a:latin typeface="Arial" charset="0"/>
                <a:ea typeface="ＭＳ Ｐゴシック" pitchFamily="-112" charset="-128"/>
                <a:cs typeface="Arial" charset="0"/>
              </a:rPr>
              <a:t>    Flag as infinite error</a:t>
            </a:r>
          </a:p>
          <a:p>
            <a:pPr lvl="1">
              <a:buFont typeface="Arial" charset="0"/>
              <a:buNone/>
            </a:pPr>
            <a:r>
              <a:rPr lang="en-US" dirty="0" smtClean="0">
                <a:latin typeface="Arial" charset="0"/>
                <a:ea typeface="ＭＳ Ｐゴシック" pitchFamily="-112" charset="-128"/>
                <a:cs typeface="Arial" charset="0"/>
              </a:rPr>
              <a:t>    Iterate until no path</a:t>
            </a:r>
          </a:p>
          <a:p>
            <a:pPr>
              <a:buFont typeface="Arial" charset="0"/>
              <a:buNone/>
            </a:pPr>
            <a:endParaRPr lang="en-US" dirty="0" smtClean="0">
              <a:latin typeface="Arial" charset="0"/>
              <a:ea typeface="ＭＳ Ｐゴシック" pitchFamily="-112" charset="-128"/>
              <a:cs typeface="Arial" charset="0"/>
            </a:endParaRPr>
          </a:p>
        </p:txBody>
      </p:sp>
      <p:sp>
        <p:nvSpPr>
          <p:cNvPr id="15363" name="Titre 1"/>
          <p:cNvSpPr>
            <a:spLocks noGrp="1"/>
          </p:cNvSpPr>
          <p:nvPr>
            <p:ph type="title"/>
          </p:nvPr>
        </p:nvSpPr>
        <p:spPr>
          <a:xfrm>
            <a:off x="457200" y="-3175"/>
            <a:ext cx="8229600" cy="857250"/>
          </a:xfrm>
        </p:spPr>
        <p:txBody>
          <a:bodyPr/>
          <a:lstStyle/>
          <a:p>
            <a:r>
              <a:rPr lang="en-US" smtClean="0">
                <a:latin typeface="Arial" charset="0"/>
                <a:cs typeface="Arial" charset="0"/>
              </a:rPr>
              <a:t>Finding pairs of cuts</a:t>
            </a:r>
          </a:p>
        </p:txBody>
      </p:sp>
      <p:cxnSp>
        <p:nvCxnSpPr>
          <p:cNvPr id="6" name="Connecteur droit 5"/>
          <p:cNvCxnSpPr/>
          <p:nvPr/>
        </p:nvCxnSpPr>
        <p:spPr>
          <a:xfrm rot="5400000">
            <a:off x="515938" y="2932113"/>
            <a:ext cx="1111250" cy="0"/>
          </a:xfrm>
          <a:prstGeom prst="line">
            <a:avLst/>
          </a:prstGeom>
        </p:spPr>
        <p:style>
          <a:lnRef idx="2">
            <a:schemeClr val="accent1"/>
          </a:lnRef>
          <a:fillRef idx="0">
            <a:schemeClr val="accent1"/>
          </a:fillRef>
          <a:effectRef idx="1">
            <a:schemeClr val="accent1"/>
          </a:effectRef>
          <a:fontRef idx="minor">
            <a:schemeClr val="tx1"/>
          </a:fontRef>
        </p:style>
      </p:cxnSp>
      <p:pic>
        <p:nvPicPr>
          <p:cNvPr id="15379" name="Picture 19" descr="C:\SLEFEBVR\BUILDS\TexResize\3.diff.____.png"/>
          <p:cNvPicPr>
            <a:picLocks noChangeAspect="1" noChangeArrowheads="1"/>
          </p:cNvPicPr>
          <p:nvPr/>
        </p:nvPicPr>
        <p:blipFill>
          <a:blip r:embed="rId3"/>
          <a:srcRect/>
          <a:stretch>
            <a:fillRect/>
          </a:stretch>
        </p:blipFill>
        <p:spPr bwMode="auto">
          <a:xfrm>
            <a:off x="4843755" y="1320799"/>
            <a:ext cx="1649282" cy="2028823"/>
          </a:xfrm>
          <a:prstGeom prst="rect">
            <a:avLst/>
          </a:prstGeom>
          <a:noFill/>
        </p:spPr>
      </p:pic>
      <p:pic>
        <p:nvPicPr>
          <p:cNvPr id="15380" name="Picture 20" descr="C:\SLEFEBVR\BUILDS\TexResize\3.diff.0000.png"/>
          <p:cNvPicPr>
            <a:picLocks noChangeAspect="1" noChangeArrowheads="1"/>
          </p:cNvPicPr>
          <p:nvPr/>
        </p:nvPicPr>
        <p:blipFill>
          <a:blip r:embed="rId4"/>
          <a:srcRect/>
          <a:stretch>
            <a:fillRect/>
          </a:stretch>
        </p:blipFill>
        <p:spPr bwMode="auto">
          <a:xfrm>
            <a:off x="4843755" y="1320799"/>
            <a:ext cx="1649282" cy="2028823"/>
          </a:xfrm>
          <a:prstGeom prst="rect">
            <a:avLst/>
          </a:prstGeom>
          <a:noFill/>
        </p:spPr>
      </p:pic>
      <p:pic>
        <p:nvPicPr>
          <p:cNvPr id="15381" name="Picture 21" descr="C:\SLEFEBVR\BUILDS\TexResize\3.diff.0001.png"/>
          <p:cNvPicPr>
            <a:picLocks noChangeAspect="1" noChangeArrowheads="1"/>
          </p:cNvPicPr>
          <p:nvPr/>
        </p:nvPicPr>
        <p:blipFill>
          <a:blip r:embed="rId5"/>
          <a:srcRect/>
          <a:stretch>
            <a:fillRect/>
          </a:stretch>
        </p:blipFill>
        <p:spPr bwMode="auto">
          <a:xfrm>
            <a:off x="4843755" y="1320799"/>
            <a:ext cx="1649282" cy="2028823"/>
          </a:xfrm>
          <a:prstGeom prst="rect">
            <a:avLst/>
          </a:prstGeom>
          <a:noFill/>
        </p:spPr>
      </p:pic>
      <p:pic>
        <p:nvPicPr>
          <p:cNvPr id="15382" name="Picture 22" descr="C:\SLEFEBVR\BUILDS\TexResize\3.diff.0002.png"/>
          <p:cNvPicPr>
            <a:picLocks noChangeAspect="1" noChangeArrowheads="1"/>
          </p:cNvPicPr>
          <p:nvPr/>
        </p:nvPicPr>
        <p:blipFill>
          <a:blip r:embed="rId6"/>
          <a:srcRect/>
          <a:stretch>
            <a:fillRect/>
          </a:stretch>
        </p:blipFill>
        <p:spPr bwMode="auto">
          <a:xfrm>
            <a:off x="4843755" y="1320799"/>
            <a:ext cx="1649282" cy="2028823"/>
          </a:xfrm>
          <a:prstGeom prst="rect">
            <a:avLst/>
          </a:prstGeom>
          <a:noFill/>
        </p:spPr>
      </p:pic>
      <p:pic>
        <p:nvPicPr>
          <p:cNvPr id="15383" name="Picture 23" descr="C:\SLEFEBVR\BUILDS\TexResize\3.diff.0003.png"/>
          <p:cNvPicPr>
            <a:picLocks noChangeAspect="1" noChangeArrowheads="1"/>
          </p:cNvPicPr>
          <p:nvPr/>
        </p:nvPicPr>
        <p:blipFill>
          <a:blip r:embed="rId7"/>
          <a:srcRect/>
          <a:stretch>
            <a:fillRect/>
          </a:stretch>
        </p:blipFill>
        <p:spPr bwMode="auto">
          <a:xfrm>
            <a:off x="4843755" y="1320799"/>
            <a:ext cx="1649282" cy="2028823"/>
          </a:xfrm>
          <a:prstGeom prst="rect">
            <a:avLst/>
          </a:prstGeom>
          <a:noFill/>
        </p:spPr>
      </p:pic>
      <p:pic>
        <p:nvPicPr>
          <p:cNvPr id="15384" name="Picture 24" descr="C:\SLEFEBVR\BUILDS\TexResize\3.diff.0004.png"/>
          <p:cNvPicPr>
            <a:picLocks noChangeAspect="1" noChangeArrowheads="1"/>
          </p:cNvPicPr>
          <p:nvPr/>
        </p:nvPicPr>
        <p:blipFill>
          <a:blip r:embed="rId8"/>
          <a:srcRect/>
          <a:stretch>
            <a:fillRect/>
          </a:stretch>
        </p:blipFill>
        <p:spPr bwMode="auto">
          <a:xfrm>
            <a:off x="4843755" y="1320799"/>
            <a:ext cx="1649282" cy="2028823"/>
          </a:xfrm>
          <a:prstGeom prst="rect">
            <a:avLst/>
          </a:prstGeom>
          <a:noFill/>
        </p:spPr>
      </p:pic>
      <p:pic>
        <p:nvPicPr>
          <p:cNvPr id="15385" name="Picture 25" descr="C:\SLEFEBVR\BUILDS\TexResize\3.diff.0005.png"/>
          <p:cNvPicPr>
            <a:picLocks noChangeAspect="1" noChangeArrowheads="1"/>
          </p:cNvPicPr>
          <p:nvPr/>
        </p:nvPicPr>
        <p:blipFill>
          <a:blip r:embed="rId9"/>
          <a:srcRect/>
          <a:stretch>
            <a:fillRect/>
          </a:stretch>
        </p:blipFill>
        <p:spPr bwMode="auto">
          <a:xfrm>
            <a:off x="4843755" y="1320799"/>
            <a:ext cx="1649282" cy="2028823"/>
          </a:xfrm>
          <a:prstGeom prst="rect">
            <a:avLst/>
          </a:prstGeom>
          <a:noFill/>
        </p:spPr>
      </p:pic>
      <p:pic>
        <p:nvPicPr>
          <p:cNvPr id="15386" name="Picture 26" descr="C:\SLEFEBVR\BUILDS\TexResize\3.diff.0006.png"/>
          <p:cNvPicPr>
            <a:picLocks noChangeAspect="1" noChangeArrowheads="1"/>
          </p:cNvPicPr>
          <p:nvPr/>
        </p:nvPicPr>
        <p:blipFill>
          <a:blip r:embed="rId10"/>
          <a:srcRect/>
          <a:stretch>
            <a:fillRect/>
          </a:stretch>
        </p:blipFill>
        <p:spPr bwMode="auto">
          <a:xfrm>
            <a:off x="4843755" y="1320799"/>
            <a:ext cx="1649282" cy="2028823"/>
          </a:xfrm>
          <a:prstGeom prst="rect">
            <a:avLst/>
          </a:prstGeom>
          <a:noFill/>
        </p:spPr>
      </p:pic>
      <p:sp>
        <p:nvSpPr>
          <p:cNvPr id="27" name="ZoneTexte 26"/>
          <p:cNvSpPr txBox="1"/>
          <p:nvPr/>
        </p:nvSpPr>
        <p:spPr>
          <a:xfrm>
            <a:off x="4930533" y="949325"/>
            <a:ext cx="1486304" cy="369332"/>
          </a:xfrm>
          <a:prstGeom prst="rect">
            <a:avLst/>
          </a:prstGeom>
          <a:noFill/>
        </p:spPr>
        <p:txBody>
          <a:bodyPr wrap="none" rtlCol="0">
            <a:spAutoFit/>
          </a:bodyPr>
          <a:lstStyle/>
          <a:p>
            <a:r>
              <a:rPr lang="en-US" dirty="0"/>
              <a:t>o</a:t>
            </a:r>
            <a:r>
              <a:rPr lang="en-US" dirty="0" smtClean="0"/>
              <a:t> = 16 pixels</a:t>
            </a:r>
            <a:endParaRPr lang="en-US" dirty="0"/>
          </a:p>
        </p:txBody>
      </p:sp>
      <p:pic>
        <p:nvPicPr>
          <p:cNvPr id="15387" name="Picture 27" descr="C:\SLEFEBVR\BUILDS\TexResize\3.cuts.0000.png"/>
          <p:cNvPicPr>
            <a:picLocks noChangeAspect="1" noChangeArrowheads="1"/>
          </p:cNvPicPr>
          <p:nvPr/>
        </p:nvPicPr>
        <p:blipFill>
          <a:blip r:embed="rId11"/>
          <a:srcRect/>
          <a:stretch>
            <a:fillRect/>
          </a:stretch>
        </p:blipFill>
        <p:spPr bwMode="auto">
          <a:xfrm>
            <a:off x="6824955" y="1318657"/>
            <a:ext cx="1750007" cy="2009774"/>
          </a:xfrm>
          <a:prstGeom prst="rect">
            <a:avLst/>
          </a:prstGeom>
          <a:noFill/>
        </p:spPr>
      </p:pic>
      <p:pic>
        <p:nvPicPr>
          <p:cNvPr id="15388" name="Picture 28" descr="C:\SLEFEBVR\BUILDS\TexResize\3.cuts.0001.png"/>
          <p:cNvPicPr>
            <a:picLocks noChangeAspect="1" noChangeArrowheads="1"/>
          </p:cNvPicPr>
          <p:nvPr/>
        </p:nvPicPr>
        <p:blipFill>
          <a:blip r:embed="rId12"/>
          <a:srcRect/>
          <a:stretch>
            <a:fillRect/>
          </a:stretch>
        </p:blipFill>
        <p:spPr bwMode="auto">
          <a:xfrm>
            <a:off x="6824955" y="1318657"/>
            <a:ext cx="1750007" cy="2009774"/>
          </a:xfrm>
          <a:prstGeom prst="rect">
            <a:avLst/>
          </a:prstGeom>
          <a:noFill/>
        </p:spPr>
      </p:pic>
      <p:pic>
        <p:nvPicPr>
          <p:cNvPr id="15389" name="Picture 29" descr="C:\SLEFEBVR\BUILDS\TexResize\3.cuts.0002.png"/>
          <p:cNvPicPr>
            <a:picLocks noChangeAspect="1" noChangeArrowheads="1"/>
          </p:cNvPicPr>
          <p:nvPr/>
        </p:nvPicPr>
        <p:blipFill>
          <a:blip r:embed="rId13"/>
          <a:srcRect/>
          <a:stretch>
            <a:fillRect/>
          </a:stretch>
        </p:blipFill>
        <p:spPr bwMode="auto">
          <a:xfrm>
            <a:off x="6824955" y="1318657"/>
            <a:ext cx="1750007" cy="2009774"/>
          </a:xfrm>
          <a:prstGeom prst="rect">
            <a:avLst/>
          </a:prstGeom>
          <a:noFill/>
        </p:spPr>
      </p:pic>
      <p:pic>
        <p:nvPicPr>
          <p:cNvPr id="15390" name="Picture 30" descr="C:\SLEFEBVR\BUILDS\TexResize\3.cuts.0003.png"/>
          <p:cNvPicPr>
            <a:picLocks noChangeAspect="1" noChangeArrowheads="1"/>
          </p:cNvPicPr>
          <p:nvPr/>
        </p:nvPicPr>
        <p:blipFill>
          <a:blip r:embed="rId14"/>
          <a:srcRect/>
          <a:stretch>
            <a:fillRect/>
          </a:stretch>
        </p:blipFill>
        <p:spPr bwMode="auto">
          <a:xfrm>
            <a:off x="6824955" y="1318657"/>
            <a:ext cx="1750007" cy="2009774"/>
          </a:xfrm>
          <a:prstGeom prst="rect">
            <a:avLst/>
          </a:prstGeom>
          <a:noFill/>
        </p:spPr>
      </p:pic>
      <p:pic>
        <p:nvPicPr>
          <p:cNvPr id="15391" name="Picture 31" descr="C:\SLEFEBVR\BUILDS\TexResize\3.cuts.0004.png"/>
          <p:cNvPicPr>
            <a:picLocks noChangeAspect="1" noChangeArrowheads="1"/>
          </p:cNvPicPr>
          <p:nvPr/>
        </p:nvPicPr>
        <p:blipFill>
          <a:blip r:embed="rId15"/>
          <a:srcRect/>
          <a:stretch>
            <a:fillRect/>
          </a:stretch>
        </p:blipFill>
        <p:spPr bwMode="auto">
          <a:xfrm>
            <a:off x="6824955" y="1318657"/>
            <a:ext cx="1750007" cy="2009774"/>
          </a:xfrm>
          <a:prstGeom prst="rect">
            <a:avLst/>
          </a:prstGeom>
          <a:noFill/>
        </p:spPr>
      </p:pic>
      <p:pic>
        <p:nvPicPr>
          <p:cNvPr id="15392" name="Picture 32" descr="C:\SLEFEBVR\BUILDS\TexResize\3.cuts.0005.png"/>
          <p:cNvPicPr>
            <a:picLocks noChangeAspect="1" noChangeArrowheads="1"/>
          </p:cNvPicPr>
          <p:nvPr/>
        </p:nvPicPr>
        <p:blipFill>
          <a:blip r:embed="rId16"/>
          <a:srcRect/>
          <a:stretch>
            <a:fillRect/>
          </a:stretch>
        </p:blipFill>
        <p:spPr bwMode="auto">
          <a:xfrm>
            <a:off x="6824955" y="1318657"/>
            <a:ext cx="1750007" cy="2009774"/>
          </a:xfrm>
          <a:prstGeom prst="rect">
            <a:avLst/>
          </a:prstGeom>
          <a:noFill/>
        </p:spPr>
      </p:pic>
      <p:pic>
        <p:nvPicPr>
          <p:cNvPr id="15393" name="Picture 33" descr="C:\SLEFEBVR\BUILDS\TexResize\3.cuts.0006.png"/>
          <p:cNvPicPr>
            <a:picLocks noChangeAspect="1" noChangeArrowheads="1"/>
          </p:cNvPicPr>
          <p:nvPr/>
        </p:nvPicPr>
        <p:blipFill>
          <a:blip r:embed="rId17"/>
          <a:srcRect/>
          <a:stretch>
            <a:fillRect/>
          </a:stretch>
        </p:blipFill>
        <p:spPr bwMode="auto">
          <a:xfrm>
            <a:off x="6824955" y="1318657"/>
            <a:ext cx="1750007" cy="20097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37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3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38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nodeType="afterEffect">
                                  <p:stCondLst>
                                    <p:cond delay="300"/>
                                  </p:stCondLst>
                                  <p:childTnLst>
                                    <p:set>
                                      <p:cBhvr>
                                        <p:cTn id="31" dur="1" fill="hold">
                                          <p:stCondLst>
                                            <p:cond delay="0"/>
                                          </p:stCondLst>
                                        </p:cTn>
                                        <p:tgtEl>
                                          <p:spTgt spid="15381"/>
                                        </p:tgtEl>
                                        <p:attrNameLst>
                                          <p:attrName>style.visibility</p:attrName>
                                        </p:attrNameLst>
                                      </p:cBhvr>
                                      <p:to>
                                        <p:strVal val="visible"/>
                                      </p:to>
                                    </p:set>
                                  </p:childTnLst>
                                </p:cTn>
                              </p:par>
                            </p:childTnLst>
                          </p:cTn>
                        </p:par>
                        <p:par>
                          <p:cTn id="32" fill="hold">
                            <p:stCondLst>
                              <p:cond delay="300"/>
                            </p:stCondLst>
                            <p:childTnLst>
                              <p:par>
                                <p:cTn id="33" presetID="1" presetClass="entr" presetSubtype="0" fill="hold" nodeType="afterEffect">
                                  <p:stCondLst>
                                    <p:cond delay="0"/>
                                  </p:stCondLst>
                                  <p:childTnLst>
                                    <p:set>
                                      <p:cBhvr>
                                        <p:cTn id="34" dur="1" fill="hold">
                                          <p:stCondLst>
                                            <p:cond delay="0"/>
                                          </p:stCondLst>
                                        </p:cTn>
                                        <p:tgtEl>
                                          <p:spTgt spid="15388"/>
                                        </p:tgtEl>
                                        <p:attrNameLst>
                                          <p:attrName>style.visibility</p:attrName>
                                        </p:attrNameLst>
                                      </p:cBhvr>
                                      <p:to>
                                        <p:strVal val="visible"/>
                                      </p:to>
                                    </p:set>
                                  </p:childTnLst>
                                </p:cTn>
                              </p:par>
                            </p:childTnLst>
                          </p:cTn>
                        </p:par>
                        <p:par>
                          <p:cTn id="35" fill="hold">
                            <p:stCondLst>
                              <p:cond delay="300"/>
                            </p:stCondLst>
                            <p:childTnLst>
                              <p:par>
                                <p:cTn id="36" presetID="1" presetClass="entr" presetSubtype="0" fill="hold" nodeType="afterEffect">
                                  <p:stCondLst>
                                    <p:cond delay="300"/>
                                  </p:stCondLst>
                                  <p:childTnLst>
                                    <p:set>
                                      <p:cBhvr>
                                        <p:cTn id="37" dur="1" fill="hold">
                                          <p:stCondLst>
                                            <p:cond delay="0"/>
                                          </p:stCondLst>
                                        </p:cTn>
                                        <p:tgtEl>
                                          <p:spTgt spid="15382"/>
                                        </p:tgtEl>
                                        <p:attrNameLst>
                                          <p:attrName>style.visibility</p:attrName>
                                        </p:attrNameLst>
                                      </p:cBhvr>
                                      <p:to>
                                        <p:strVal val="visible"/>
                                      </p:to>
                                    </p:set>
                                  </p:childTnLst>
                                </p:cTn>
                              </p:par>
                            </p:childTnLst>
                          </p:cTn>
                        </p:par>
                        <p:par>
                          <p:cTn id="38" fill="hold">
                            <p:stCondLst>
                              <p:cond delay="600"/>
                            </p:stCondLst>
                            <p:childTnLst>
                              <p:par>
                                <p:cTn id="39" presetID="1" presetClass="entr" presetSubtype="0" fill="hold" nodeType="afterEffect">
                                  <p:stCondLst>
                                    <p:cond delay="0"/>
                                  </p:stCondLst>
                                  <p:childTnLst>
                                    <p:set>
                                      <p:cBhvr>
                                        <p:cTn id="40" dur="1" fill="hold">
                                          <p:stCondLst>
                                            <p:cond delay="0"/>
                                          </p:stCondLst>
                                        </p:cTn>
                                        <p:tgtEl>
                                          <p:spTgt spid="15389"/>
                                        </p:tgtEl>
                                        <p:attrNameLst>
                                          <p:attrName>style.visibility</p:attrName>
                                        </p:attrNameLst>
                                      </p:cBhvr>
                                      <p:to>
                                        <p:strVal val="visible"/>
                                      </p:to>
                                    </p:set>
                                  </p:childTnLst>
                                </p:cTn>
                              </p:par>
                            </p:childTnLst>
                          </p:cTn>
                        </p:par>
                        <p:par>
                          <p:cTn id="41" fill="hold">
                            <p:stCondLst>
                              <p:cond delay="600"/>
                            </p:stCondLst>
                            <p:childTnLst>
                              <p:par>
                                <p:cTn id="42" presetID="1" presetClass="entr" presetSubtype="0" fill="hold" nodeType="afterEffect">
                                  <p:stCondLst>
                                    <p:cond delay="300"/>
                                  </p:stCondLst>
                                  <p:childTnLst>
                                    <p:set>
                                      <p:cBhvr>
                                        <p:cTn id="43" dur="1" fill="hold">
                                          <p:stCondLst>
                                            <p:cond delay="0"/>
                                          </p:stCondLst>
                                        </p:cTn>
                                        <p:tgtEl>
                                          <p:spTgt spid="15383"/>
                                        </p:tgtEl>
                                        <p:attrNameLst>
                                          <p:attrName>style.visibility</p:attrName>
                                        </p:attrNameLst>
                                      </p:cBhvr>
                                      <p:to>
                                        <p:strVal val="visible"/>
                                      </p:to>
                                    </p:set>
                                  </p:childTnLst>
                                </p:cTn>
                              </p:par>
                            </p:childTnLst>
                          </p:cTn>
                        </p:par>
                        <p:par>
                          <p:cTn id="44" fill="hold">
                            <p:stCondLst>
                              <p:cond delay="900"/>
                            </p:stCondLst>
                            <p:childTnLst>
                              <p:par>
                                <p:cTn id="45" presetID="1" presetClass="entr" presetSubtype="0" fill="hold" nodeType="afterEffect">
                                  <p:stCondLst>
                                    <p:cond delay="0"/>
                                  </p:stCondLst>
                                  <p:childTnLst>
                                    <p:set>
                                      <p:cBhvr>
                                        <p:cTn id="46" dur="1" fill="hold">
                                          <p:stCondLst>
                                            <p:cond delay="0"/>
                                          </p:stCondLst>
                                        </p:cTn>
                                        <p:tgtEl>
                                          <p:spTgt spid="15390"/>
                                        </p:tgtEl>
                                        <p:attrNameLst>
                                          <p:attrName>style.visibility</p:attrName>
                                        </p:attrNameLst>
                                      </p:cBhvr>
                                      <p:to>
                                        <p:strVal val="visible"/>
                                      </p:to>
                                    </p:set>
                                  </p:childTnLst>
                                </p:cTn>
                              </p:par>
                            </p:childTnLst>
                          </p:cTn>
                        </p:par>
                        <p:par>
                          <p:cTn id="47" fill="hold">
                            <p:stCondLst>
                              <p:cond delay="900"/>
                            </p:stCondLst>
                            <p:childTnLst>
                              <p:par>
                                <p:cTn id="48" presetID="1" presetClass="entr" presetSubtype="0" fill="hold" nodeType="afterEffect">
                                  <p:stCondLst>
                                    <p:cond delay="300"/>
                                  </p:stCondLst>
                                  <p:childTnLst>
                                    <p:set>
                                      <p:cBhvr>
                                        <p:cTn id="49" dur="1" fill="hold">
                                          <p:stCondLst>
                                            <p:cond delay="0"/>
                                          </p:stCondLst>
                                        </p:cTn>
                                        <p:tgtEl>
                                          <p:spTgt spid="15384"/>
                                        </p:tgtEl>
                                        <p:attrNameLst>
                                          <p:attrName>style.visibility</p:attrName>
                                        </p:attrNameLst>
                                      </p:cBhvr>
                                      <p:to>
                                        <p:strVal val="visible"/>
                                      </p:to>
                                    </p:set>
                                  </p:childTnLst>
                                </p:cTn>
                              </p:par>
                            </p:childTnLst>
                          </p:cTn>
                        </p:par>
                        <p:par>
                          <p:cTn id="50" fill="hold">
                            <p:stCondLst>
                              <p:cond delay="1200"/>
                            </p:stCondLst>
                            <p:childTnLst>
                              <p:par>
                                <p:cTn id="51" presetID="1" presetClass="entr" presetSubtype="0" fill="hold" nodeType="afterEffect">
                                  <p:stCondLst>
                                    <p:cond delay="0"/>
                                  </p:stCondLst>
                                  <p:childTnLst>
                                    <p:set>
                                      <p:cBhvr>
                                        <p:cTn id="52" dur="1" fill="hold">
                                          <p:stCondLst>
                                            <p:cond delay="0"/>
                                          </p:stCondLst>
                                        </p:cTn>
                                        <p:tgtEl>
                                          <p:spTgt spid="15391"/>
                                        </p:tgtEl>
                                        <p:attrNameLst>
                                          <p:attrName>style.visibility</p:attrName>
                                        </p:attrNameLst>
                                      </p:cBhvr>
                                      <p:to>
                                        <p:strVal val="visible"/>
                                      </p:to>
                                    </p:set>
                                  </p:childTnLst>
                                </p:cTn>
                              </p:par>
                            </p:childTnLst>
                          </p:cTn>
                        </p:par>
                        <p:par>
                          <p:cTn id="53" fill="hold">
                            <p:stCondLst>
                              <p:cond delay="1200"/>
                            </p:stCondLst>
                            <p:childTnLst>
                              <p:par>
                                <p:cTn id="54" presetID="1" presetClass="entr" presetSubtype="0" fill="hold" nodeType="afterEffect">
                                  <p:stCondLst>
                                    <p:cond delay="300"/>
                                  </p:stCondLst>
                                  <p:childTnLst>
                                    <p:set>
                                      <p:cBhvr>
                                        <p:cTn id="55" dur="1" fill="hold">
                                          <p:stCondLst>
                                            <p:cond delay="0"/>
                                          </p:stCondLst>
                                        </p:cTn>
                                        <p:tgtEl>
                                          <p:spTgt spid="15385"/>
                                        </p:tgtEl>
                                        <p:attrNameLst>
                                          <p:attrName>style.visibility</p:attrName>
                                        </p:attrNameLst>
                                      </p:cBhvr>
                                      <p:to>
                                        <p:strVal val="visible"/>
                                      </p:to>
                                    </p:set>
                                  </p:childTnLst>
                                </p:cTn>
                              </p:par>
                            </p:childTnLst>
                          </p:cTn>
                        </p:par>
                        <p:par>
                          <p:cTn id="56" fill="hold">
                            <p:stCondLst>
                              <p:cond delay="1500"/>
                            </p:stCondLst>
                            <p:childTnLst>
                              <p:par>
                                <p:cTn id="57" presetID="1" presetClass="entr" presetSubtype="0" fill="hold" nodeType="afterEffect">
                                  <p:stCondLst>
                                    <p:cond delay="0"/>
                                  </p:stCondLst>
                                  <p:childTnLst>
                                    <p:set>
                                      <p:cBhvr>
                                        <p:cTn id="58" dur="1" fill="hold">
                                          <p:stCondLst>
                                            <p:cond delay="0"/>
                                          </p:stCondLst>
                                        </p:cTn>
                                        <p:tgtEl>
                                          <p:spTgt spid="15392"/>
                                        </p:tgtEl>
                                        <p:attrNameLst>
                                          <p:attrName>style.visibility</p:attrName>
                                        </p:attrNameLst>
                                      </p:cBhvr>
                                      <p:to>
                                        <p:strVal val="visible"/>
                                      </p:to>
                                    </p:set>
                                  </p:childTnLst>
                                </p:cTn>
                              </p:par>
                            </p:childTnLst>
                          </p:cTn>
                        </p:par>
                        <p:par>
                          <p:cTn id="59" fill="hold">
                            <p:stCondLst>
                              <p:cond delay="1500"/>
                            </p:stCondLst>
                            <p:childTnLst>
                              <p:par>
                                <p:cTn id="60" presetID="1" presetClass="entr" presetSubtype="0" fill="hold" nodeType="afterEffect">
                                  <p:stCondLst>
                                    <p:cond delay="300"/>
                                  </p:stCondLst>
                                  <p:childTnLst>
                                    <p:set>
                                      <p:cBhvr>
                                        <p:cTn id="61" dur="1" fill="hold">
                                          <p:stCondLst>
                                            <p:cond delay="0"/>
                                          </p:stCondLst>
                                        </p:cTn>
                                        <p:tgtEl>
                                          <p:spTgt spid="15386"/>
                                        </p:tgtEl>
                                        <p:attrNameLst>
                                          <p:attrName>style.visibility</p:attrName>
                                        </p:attrNameLst>
                                      </p:cBhvr>
                                      <p:to>
                                        <p:strVal val="visible"/>
                                      </p:to>
                                    </p:set>
                                  </p:childTnLst>
                                </p:cTn>
                              </p:par>
                            </p:childTnLst>
                          </p:cTn>
                        </p:par>
                        <p:par>
                          <p:cTn id="62" fill="hold">
                            <p:stCondLst>
                              <p:cond delay="1800"/>
                            </p:stCondLst>
                            <p:childTnLst>
                              <p:par>
                                <p:cTn id="63" presetID="1" presetClass="entr" presetSubtype="0" fill="hold" nodeType="afterEffect">
                                  <p:stCondLst>
                                    <p:cond delay="0"/>
                                  </p:stCondLst>
                                  <p:childTnLst>
                                    <p:set>
                                      <p:cBhvr>
                                        <p:cTn id="64" dur="1" fill="hold">
                                          <p:stCondLst>
                                            <p:cond delay="0"/>
                                          </p:stCondLst>
                                        </p:cTn>
                                        <p:tgtEl>
                                          <p:spTgt spid="153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92" name="Picture 32" descr="C:\SLEFEBVR\BUILDS\TexResize\2.grow.final.png"/>
          <p:cNvPicPr>
            <a:picLocks noChangeAspect="1" noChangeArrowheads="1"/>
          </p:cNvPicPr>
          <p:nvPr/>
        </p:nvPicPr>
        <p:blipFill>
          <a:blip r:embed="rId3"/>
          <a:srcRect/>
          <a:stretch>
            <a:fillRect/>
          </a:stretch>
        </p:blipFill>
        <p:spPr bwMode="auto">
          <a:xfrm>
            <a:off x="3736975" y="2597150"/>
            <a:ext cx="1581150" cy="2438400"/>
          </a:xfrm>
          <a:prstGeom prst="rect">
            <a:avLst/>
          </a:prstGeom>
          <a:noFill/>
          <a:ln w="9525">
            <a:noFill/>
            <a:miter lim="800000"/>
            <a:headEnd/>
            <a:tailEnd/>
          </a:ln>
        </p:spPr>
      </p:pic>
      <p:sp>
        <p:nvSpPr>
          <p:cNvPr id="19459" name="Titre 1"/>
          <p:cNvSpPr>
            <a:spLocks noGrp="1"/>
          </p:cNvSpPr>
          <p:nvPr>
            <p:ph type="title"/>
          </p:nvPr>
        </p:nvSpPr>
        <p:spPr>
          <a:xfrm>
            <a:off x="457200" y="0"/>
            <a:ext cx="8229600" cy="857250"/>
          </a:xfrm>
        </p:spPr>
        <p:txBody>
          <a:bodyPr/>
          <a:lstStyle/>
          <a:p>
            <a:pPr eaLnBrk="1" hangingPunct="1"/>
            <a:r>
              <a:rPr lang="en-US" smtClean="0">
                <a:latin typeface="Arial" charset="0"/>
                <a:cs typeface="Arial" charset="0"/>
              </a:rPr>
              <a:t>Growing images</a:t>
            </a:r>
          </a:p>
        </p:txBody>
      </p:sp>
      <p:sp>
        <p:nvSpPr>
          <p:cNvPr id="19460" name="Espace réservé du contenu 2"/>
          <p:cNvSpPr>
            <a:spLocks noGrp="1"/>
          </p:cNvSpPr>
          <p:nvPr>
            <p:ph idx="1"/>
          </p:nvPr>
        </p:nvSpPr>
        <p:spPr>
          <a:xfrm>
            <a:off x="463550" y="960438"/>
            <a:ext cx="8229600" cy="1397000"/>
          </a:xfrm>
        </p:spPr>
        <p:txBody>
          <a:bodyPr/>
          <a:lstStyle/>
          <a:p>
            <a:pPr eaLnBrk="1" hangingPunct="1"/>
            <a:r>
              <a:rPr lang="en-US" dirty="0" smtClean="0">
                <a:latin typeface="Arial" charset="0"/>
                <a:ea typeface="ＭＳ Ｐゴシック" pitchFamily="-112" charset="-128"/>
                <a:cs typeface="Arial" charset="0"/>
              </a:rPr>
              <a:t>From left to right, either:</a:t>
            </a:r>
          </a:p>
          <a:p>
            <a:pPr lvl="1" eaLnBrk="1" hangingPunct="1"/>
            <a:r>
              <a:rPr lang="en-US" dirty="0" smtClean="0">
                <a:latin typeface="Arial" charset="0"/>
                <a:ea typeface="ＭＳ Ｐゴシック" pitchFamily="-112" charset="-128"/>
                <a:cs typeface="Arial" charset="0"/>
              </a:rPr>
              <a:t>Start a new strip (</a:t>
            </a:r>
            <a:r>
              <a:rPr lang="en-US" dirty="0" smtClean="0">
                <a:solidFill>
                  <a:srgbClr val="FF0000"/>
                </a:solidFill>
                <a:latin typeface="Arial" charset="0"/>
                <a:ea typeface="ＭＳ Ｐゴシック" pitchFamily="-112" charset="-128"/>
                <a:cs typeface="Arial" charset="0"/>
              </a:rPr>
              <a:t>red</a:t>
            </a:r>
            <a:r>
              <a:rPr lang="en-US" dirty="0" smtClean="0">
                <a:latin typeface="Arial" charset="0"/>
                <a:ea typeface="ＭＳ Ｐゴシック" pitchFamily="-112" charset="-128"/>
                <a:cs typeface="Arial" charset="0"/>
              </a:rPr>
              <a:t>)</a:t>
            </a:r>
          </a:p>
          <a:p>
            <a:pPr lvl="1" eaLnBrk="1" hangingPunct="1"/>
            <a:r>
              <a:rPr lang="en-US" dirty="0" smtClean="0">
                <a:latin typeface="Arial" charset="0"/>
                <a:ea typeface="ＭＳ Ｐゴシック" pitchFamily="-112" charset="-128"/>
                <a:cs typeface="Arial" charset="0"/>
              </a:rPr>
              <a:t>Grow current strip (</a:t>
            </a:r>
            <a:r>
              <a:rPr lang="en-US" dirty="0" smtClean="0">
                <a:solidFill>
                  <a:srgbClr val="00B050"/>
                </a:solidFill>
                <a:latin typeface="Arial" charset="0"/>
                <a:ea typeface="ＭＳ Ｐゴシック" pitchFamily="-112" charset="-128"/>
                <a:cs typeface="Arial" charset="0"/>
              </a:rPr>
              <a:t>green</a:t>
            </a:r>
            <a:r>
              <a:rPr lang="en-US" dirty="0" smtClean="0">
                <a:latin typeface="Arial" charset="0"/>
                <a:ea typeface="ＭＳ Ｐゴシック" pitchFamily="-112" charset="-128"/>
                <a:cs typeface="Arial" charset="0"/>
              </a:rPr>
              <a:t>)</a:t>
            </a:r>
          </a:p>
        </p:txBody>
      </p:sp>
      <p:pic>
        <p:nvPicPr>
          <p:cNvPr id="15365" name="Picture 5" descr="C:\SLEFEBVR\BUILDS\TexResize\2.grow006.png"/>
          <p:cNvPicPr>
            <a:picLocks noChangeAspect="1" noChangeArrowheads="1"/>
          </p:cNvPicPr>
          <p:nvPr/>
        </p:nvPicPr>
        <p:blipFill>
          <a:blip r:embed="rId4"/>
          <a:srcRect/>
          <a:stretch>
            <a:fillRect/>
          </a:stretch>
        </p:blipFill>
        <p:spPr bwMode="auto">
          <a:xfrm>
            <a:off x="1057275" y="2597150"/>
            <a:ext cx="85725" cy="2438400"/>
          </a:xfrm>
          <a:prstGeom prst="rect">
            <a:avLst/>
          </a:prstGeom>
          <a:noFill/>
          <a:ln w="9525">
            <a:noFill/>
            <a:miter lim="800000"/>
            <a:headEnd/>
            <a:tailEnd/>
          </a:ln>
        </p:spPr>
      </p:pic>
      <p:pic>
        <p:nvPicPr>
          <p:cNvPr id="15366" name="Picture 6" descr="C:\SLEFEBVR\BUILDS\TexResize\2.grow007.png"/>
          <p:cNvPicPr>
            <a:picLocks noChangeAspect="1" noChangeArrowheads="1"/>
          </p:cNvPicPr>
          <p:nvPr/>
        </p:nvPicPr>
        <p:blipFill>
          <a:blip r:embed="rId5"/>
          <a:srcRect/>
          <a:stretch>
            <a:fillRect/>
          </a:stretch>
        </p:blipFill>
        <p:spPr bwMode="auto">
          <a:xfrm>
            <a:off x="1057275" y="2597150"/>
            <a:ext cx="228600" cy="2438400"/>
          </a:xfrm>
          <a:prstGeom prst="rect">
            <a:avLst/>
          </a:prstGeom>
          <a:noFill/>
          <a:ln w="9525">
            <a:noFill/>
            <a:miter lim="800000"/>
            <a:headEnd/>
            <a:tailEnd/>
          </a:ln>
        </p:spPr>
      </p:pic>
      <p:pic>
        <p:nvPicPr>
          <p:cNvPr id="15367" name="Picture 7" descr="C:\SLEFEBVR\BUILDS\TexResize\2.grow008.png"/>
          <p:cNvPicPr>
            <a:picLocks noChangeAspect="1" noChangeArrowheads="1"/>
          </p:cNvPicPr>
          <p:nvPr/>
        </p:nvPicPr>
        <p:blipFill>
          <a:blip r:embed="rId6"/>
          <a:srcRect/>
          <a:stretch>
            <a:fillRect/>
          </a:stretch>
        </p:blipFill>
        <p:spPr bwMode="auto">
          <a:xfrm>
            <a:off x="1057275" y="2597150"/>
            <a:ext cx="419100" cy="2438400"/>
          </a:xfrm>
          <a:prstGeom prst="rect">
            <a:avLst/>
          </a:prstGeom>
          <a:noFill/>
          <a:ln w="9525">
            <a:noFill/>
            <a:miter lim="800000"/>
            <a:headEnd/>
            <a:tailEnd/>
          </a:ln>
        </p:spPr>
      </p:pic>
      <p:pic>
        <p:nvPicPr>
          <p:cNvPr id="15368" name="Picture 8" descr="C:\SLEFEBVR\BUILDS\TexResize\2.grow009.png"/>
          <p:cNvPicPr>
            <a:picLocks noChangeAspect="1" noChangeArrowheads="1"/>
          </p:cNvPicPr>
          <p:nvPr/>
        </p:nvPicPr>
        <p:blipFill>
          <a:blip r:embed="rId6"/>
          <a:srcRect/>
          <a:stretch>
            <a:fillRect/>
          </a:stretch>
        </p:blipFill>
        <p:spPr bwMode="auto">
          <a:xfrm>
            <a:off x="1057275" y="2597150"/>
            <a:ext cx="419100" cy="2438400"/>
          </a:xfrm>
          <a:prstGeom prst="rect">
            <a:avLst/>
          </a:prstGeom>
          <a:noFill/>
          <a:ln w="9525">
            <a:noFill/>
            <a:miter lim="800000"/>
            <a:headEnd/>
            <a:tailEnd/>
          </a:ln>
        </p:spPr>
      </p:pic>
      <p:pic>
        <p:nvPicPr>
          <p:cNvPr id="15369" name="Picture 9" descr="C:\SLEFEBVR\BUILDS\TexResize\2.grow010.png"/>
          <p:cNvPicPr>
            <a:picLocks noChangeAspect="1" noChangeArrowheads="1"/>
          </p:cNvPicPr>
          <p:nvPr/>
        </p:nvPicPr>
        <p:blipFill>
          <a:blip r:embed="rId7"/>
          <a:srcRect/>
          <a:stretch>
            <a:fillRect/>
          </a:stretch>
        </p:blipFill>
        <p:spPr bwMode="auto">
          <a:xfrm>
            <a:off x="1057275" y="2597150"/>
            <a:ext cx="504825" cy="2438400"/>
          </a:xfrm>
          <a:prstGeom prst="rect">
            <a:avLst/>
          </a:prstGeom>
          <a:noFill/>
          <a:ln w="9525">
            <a:noFill/>
            <a:miter lim="800000"/>
            <a:headEnd/>
            <a:tailEnd/>
          </a:ln>
        </p:spPr>
      </p:pic>
      <p:pic>
        <p:nvPicPr>
          <p:cNvPr id="15370" name="Picture 10" descr="C:\SLEFEBVR\BUILDS\TexResize\2.grow011.png"/>
          <p:cNvPicPr>
            <a:picLocks noChangeAspect="1" noChangeArrowheads="1"/>
          </p:cNvPicPr>
          <p:nvPr/>
        </p:nvPicPr>
        <p:blipFill>
          <a:blip r:embed="rId8"/>
          <a:srcRect/>
          <a:stretch>
            <a:fillRect/>
          </a:stretch>
        </p:blipFill>
        <p:spPr bwMode="auto">
          <a:xfrm>
            <a:off x="1057275" y="2597150"/>
            <a:ext cx="581025" cy="2438400"/>
          </a:xfrm>
          <a:prstGeom prst="rect">
            <a:avLst/>
          </a:prstGeom>
          <a:noFill/>
          <a:ln w="9525">
            <a:noFill/>
            <a:miter lim="800000"/>
            <a:headEnd/>
            <a:tailEnd/>
          </a:ln>
        </p:spPr>
      </p:pic>
      <p:pic>
        <p:nvPicPr>
          <p:cNvPr id="15371" name="Picture 11" descr="C:\SLEFEBVR\BUILDS\TexResize\2.grow012.png"/>
          <p:cNvPicPr>
            <a:picLocks noChangeAspect="1" noChangeArrowheads="1"/>
          </p:cNvPicPr>
          <p:nvPr/>
        </p:nvPicPr>
        <p:blipFill>
          <a:blip r:embed="rId9"/>
          <a:srcRect/>
          <a:stretch>
            <a:fillRect/>
          </a:stretch>
        </p:blipFill>
        <p:spPr bwMode="auto">
          <a:xfrm>
            <a:off x="1057275" y="2597150"/>
            <a:ext cx="714375" cy="2438400"/>
          </a:xfrm>
          <a:prstGeom prst="rect">
            <a:avLst/>
          </a:prstGeom>
          <a:noFill/>
          <a:ln w="9525">
            <a:noFill/>
            <a:miter lim="800000"/>
            <a:headEnd/>
            <a:tailEnd/>
          </a:ln>
        </p:spPr>
      </p:pic>
      <p:pic>
        <p:nvPicPr>
          <p:cNvPr id="15372" name="Picture 12" descr="C:\SLEFEBVR\BUILDS\TexResize\2.grow013.png"/>
          <p:cNvPicPr>
            <a:picLocks noChangeAspect="1" noChangeArrowheads="1"/>
          </p:cNvPicPr>
          <p:nvPr/>
        </p:nvPicPr>
        <p:blipFill>
          <a:blip r:embed="rId10"/>
          <a:srcRect/>
          <a:stretch>
            <a:fillRect/>
          </a:stretch>
        </p:blipFill>
        <p:spPr bwMode="auto">
          <a:xfrm>
            <a:off x="1057275" y="2597150"/>
            <a:ext cx="847725" cy="2438400"/>
          </a:xfrm>
          <a:prstGeom prst="rect">
            <a:avLst/>
          </a:prstGeom>
          <a:noFill/>
          <a:ln w="9525">
            <a:noFill/>
            <a:miter lim="800000"/>
            <a:headEnd/>
            <a:tailEnd/>
          </a:ln>
        </p:spPr>
      </p:pic>
      <p:pic>
        <p:nvPicPr>
          <p:cNvPr id="15373" name="Picture 13" descr="C:\SLEFEBVR\BUILDS\TexResize\2.grow014.png"/>
          <p:cNvPicPr>
            <a:picLocks noChangeAspect="1" noChangeArrowheads="1"/>
          </p:cNvPicPr>
          <p:nvPr/>
        </p:nvPicPr>
        <p:blipFill>
          <a:blip r:embed="rId11"/>
          <a:srcRect/>
          <a:stretch>
            <a:fillRect/>
          </a:stretch>
        </p:blipFill>
        <p:spPr bwMode="auto">
          <a:xfrm>
            <a:off x="1057275" y="2597150"/>
            <a:ext cx="1114425" cy="2438400"/>
          </a:xfrm>
          <a:prstGeom prst="rect">
            <a:avLst/>
          </a:prstGeom>
          <a:noFill/>
          <a:ln w="9525">
            <a:noFill/>
            <a:miter lim="800000"/>
            <a:headEnd/>
            <a:tailEnd/>
          </a:ln>
        </p:spPr>
      </p:pic>
      <p:pic>
        <p:nvPicPr>
          <p:cNvPr id="15374" name="Picture 14" descr="C:\SLEFEBVR\BUILDS\TexResize\2.grow015.png"/>
          <p:cNvPicPr>
            <a:picLocks noChangeAspect="1" noChangeArrowheads="1"/>
          </p:cNvPicPr>
          <p:nvPr/>
        </p:nvPicPr>
        <p:blipFill>
          <a:blip r:embed="rId11"/>
          <a:srcRect/>
          <a:stretch>
            <a:fillRect/>
          </a:stretch>
        </p:blipFill>
        <p:spPr bwMode="auto">
          <a:xfrm>
            <a:off x="1057275" y="2597150"/>
            <a:ext cx="1114425" cy="2438400"/>
          </a:xfrm>
          <a:prstGeom prst="rect">
            <a:avLst/>
          </a:prstGeom>
          <a:noFill/>
          <a:ln w="9525">
            <a:noFill/>
            <a:miter lim="800000"/>
            <a:headEnd/>
            <a:tailEnd/>
          </a:ln>
        </p:spPr>
      </p:pic>
      <p:pic>
        <p:nvPicPr>
          <p:cNvPr id="15375" name="Picture 15" descr="C:\SLEFEBVR\BUILDS\TexResize\2.grow016.png"/>
          <p:cNvPicPr>
            <a:picLocks noChangeAspect="1" noChangeArrowheads="1"/>
          </p:cNvPicPr>
          <p:nvPr/>
        </p:nvPicPr>
        <p:blipFill>
          <a:blip r:embed="rId12"/>
          <a:srcRect/>
          <a:stretch>
            <a:fillRect/>
          </a:stretch>
        </p:blipFill>
        <p:spPr bwMode="auto">
          <a:xfrm>
            <a:off x="1057275" y="2597150"/>
            <a:ext cx="1219200" cy="2438400"/>
          </a:xfrm>
          <a:prstGeom prst="rect">
            <a:avLst/>
          </a:prstGeom>
          <a:noFill/>
          <a:ln w="9525">
            <a:noFill/>
            <a:miter lim="800000"/>
            <a:headEnd/>
            <a:tailEnd/>
          </a:ln>
        </p:spPr>
      </p:pic>
      <p:pic>
        <p:nvPicPr>
          <p:cNvPr id="15376" name="Picture 16" descr="C:\SLEFEBVR\BUILDS\TexResize\2.grow017.png"/>
          <p:cNvPicPr>
            <a:picLocks noChangeAspect="1" noChangeArrowheads="1"/>
          </p:cNvPicPr>
          <p:nvPr/>
        </p:nvPicPr>
        <p:blipFill>
          <a:blip r:embed="rId13"/>
          <a:srcRect/>
          <a:stretch>
            <a:fillRect/>
          </a:stretch>
        </p:blipFill>
        <p:spPr bwMode="auto">
          <a:xfrm>
            <a:off x="1057275" y="2597150"/>
            <a:ext cx="1343025" cy="2438400"/>
          </a:xfrm>
          <a:prstGeom prst="rect">
            <a:avLst/>
          </a:prstGeom>
          <a:noFill/>
          <a:ln w="9525">
            <a:noFill/>
            <a:miter lim="800000"/>
            <a:headEnd/>
            <a:tailEnd/>
          </a:ln>
        </p:spPr>
      </p:pic>
      <p:pic>
        <p:nvPicPr>
          <p:cNvPr id="15377" name="Picture 17" descr="C:\SLEFEBVR\BUILDS\TexResize\2.grow018.png"/>
          <p:cNvPicPr>
            <a:picLocks noChangeAspect="1" noChangeArrowheads="1"/>
          </p:cNvPicPr>
          <p:nvPr/>
        </p:nvPicPr>
        <p:blipFill>
          <a:blip r:embed="rId14"/>
          <a:srcRect/>
          <a:stretch>
            <a:fillRect/>
          </a:stretch>
        </p:blipFill>
        <p:spPr bwMode="auto">
          <a:xfrm>
            <a:off x="1057275" y="2597150"/>
            <a:ext cx="1495425" cy="2438400"/>
          </a:xfrm>
          <a:prstGeom prst="rect">
            <a:avLst/>
          </a:prstGeom>
          <a:noFill/>
          <a:ln w="9525">
            <a:noFill/>
            <a:miter lim="800000"/>
            <a:headEnd/>
            <a:tailEnd/>
          </a:ln>
        </p:spPr>
      </p:pic>
      <p:pic>
        <p:nvPicPr>
          <p:cNvPr id="15378" name="Picture 18" descr="C:\SLEFEBVR\BUILDS\TexResize\2.grow019.png"/>
          <p:cNvPicPr>
            <a:picLocks noChangeAspect="1" noChangeArrowheads="1"/>
          </p:cNvPicPr>
          <p:nvPr/>
        </p:nvPicPr>
        <p:blipFill>
          <a:blip r:embed="rId15"/>
          <a:srcRect/>
          <a:stretch>
            <a:fillRect/>
          </a:stretch>
        </p:blipFill>
        <p:spPr bwMode="auto">
          <a:xfrm>
            <a:off x="1057275" y="2597150"/>
            <a:ext cx="1514475" cy="2438400"/>
          </a:xfrm>
          <a:prstGeom prst="rect">
            <a:avLst/>
          </a:prstGeom>
          <a:noFill/>
          <a:ln w="9525">
            <a:noFill/>
            <a:miter lim="800000"/>
            <a:headEnd/>
            <a:tailEnd/>
          </a:ln>
        </p:spPr>
      </p:pic>
      <p:pic>
        <p:nvPicPr>
          <p:cNvPr id="15379" name="Picture 19" descr="C:\SLEFEBVR\BUILDS\TexResize\2.grow020.png"/>
          <p:cNvPicPr>
            <a:picLocks noChangeAspect="1" noChangeArrowheads="1"/>
          </p:cNvPicPr>
          <p:nvPr/>
        </p:nvPicPr>
        <p:blipFill>
          <a:blip r:embed="rId16"/>
          <a:srcRect/>
          <a:stretch>
            <a:fillRect/>
          </a:stretch>
        </p:blipFill>
        <p:spPr bwMode="auto">
          <a:xfrm>
            <a:off x="1057275" y="2597150"/>
            <a:ext cx="1533525" cy="2438400"/>
          </a:xfrm>
          <a:prstGeom prst="rect">
            <a:avLst/>
          </a:prstGeom>
          <a:noFill/>
          <a:ln w="9525">
            <a:noFill/>
            <a:miter lim="800000"/>
            <a:headEnd/>
            <a:tailEnd/>
          </a:ln>
        </p:spPr>
      </p:pic>
      <p:pic>
        <p:nvPicPr>
          <p:cNvPr id="15380" name="Picture 20" descr="C:\SLEFEBVR\BUILDS\TexResize\2.grow021.png"/>
          <p:cNvPicPr>
            <a:picLocks noChangeAspect="1" noChangeArrowheads="1"/>
          </p:cNvPicPr>
          <p:nvPr/>
        </p:nvPicPr>
        <p:blipFill>
          <a:blip r:embed="rId17"/>
          <a:srcRect/>
          <a:stretch>
            <a:fillRect/>
          </a:stretch>
        </p:blipFill>
        <p:spPr bwMode="auto">
          <a:xfrm>
            <a:off x="1057275" y="2597150"/>
            <a:ext cx="1552575" cy="2438400"/>
          </a:xfrm>
          <a:prstGeom prst="rect">
            <a:avLst/>
          </a:prstGeom>
          <a:noFill/>
          <a:ln w="9525">
            <a:noFill/>
            <a:miter lim="800000"/>
            <a:headEnd/>
            <a:tailEnd/>
          </a:ln>
        </p:spPr>
      </p:pic>
      <p:pic>
        <p:nvPicPr>
          <p:cNvPr id="15381" name="Picture 21" descr="C:\SLEFEBVR\BUILDS\TexResize\2.grow022.png"/>
          <p:cNvPicPr>
            <a:picLocks noChangeAspect="1" noChangeArrowheads="1"/>
          </p:cNvPicPr>
          <p:nvPr/>
        </p:nvPicPr>
        <p:blipFill>
          <a:blip r:embed="rId18"/>
          <a:srcRect/>
          <a:stretch>
            <a:fillRect/>
          </a:stretch>
        </p:blipFill>
        <p:spPr bwMode="auto">
          <a:xfrm>
            <a:off x="1057275" y="2597150"/>
            <a:ext cx="1552575" cy="2438400"/>
          </a:xfrm>
          <a:prstGeom prst="rect">
            <a:avLst/>
          </a:prstGeom>
          <a:noFill/>
          <a:ln w="9525">
            <a:noFill/>
            <a:miter lim="800000"/>
            <a:headEnd/>
            <a:tailEnd/>
          </a:ln>
        </p:spPr>
      </p:pic>
      <p:pic>
        <p:nvPicPr>
          <p:cNvPr id="15391" name="Picture 31" descr="C:\SLEFEBVR\BUILDS\TexResize\2.resize.png"/>
          <p:cNvPicPr>
            <a:picLocks noChangeAspect="1" noChangeArrowheads="1"/>
          </p:cNvPicPr>
          <p:nvPr/>
        </p:nvPicPr>
        <p:blipFill>
          <a:blip r:embed="rId19"/>
          <a:srcRect/>
          <a:stretch>
            <a:fillRect/>
          </a:stretch>
        </p:blipFill>
        <p:spPr bwMode="auto">
          <a:xfrm>
            <a:off x="3736975" y="2597150"/>
            <a:ext cx="1428750" cy="2438400"/>
          </a:xfrm>
          <a:prstGeom prst="rect">
            <a:avLst/>
          </a:prstGeom>
          <a:noFill/>
          <a:ln w="9525">
            <a:noFill/>
            <a:miter lim="800000"/>
            <a:headEnd/>
            <a:tailEnd/>
          </a:ln>
        </p:spPr>
      </p:pic>
      <p:pic>
        <p:nvPicPr>
          <p:cNvPr id="68609" name="Picture 1" descr="C:\SLEFEBVR\BUILDS\TexResize\sources\doom_comp_6.jpg"/>
          <p:cNvPicPr>
            <a:picLocks noChangeAspect="1" noChangeArrowheads="1"/>
          </p:cNvPicPr>
          <p:nvPr/>
        </p:nvPicPr>
        <p:blipFill>
          <a:blip r:embed="rId20"/>
          <a:srcRect/>
          <a:stretch>
            <a:fillRect/>
          </a:stretch>
        </p:blipFill>
        <p:spPr bwMode="auto">
          <a:xfrm>
            <a:off x="6901657" y="3499645"/>
            <a:ext cx="1427956" cy="1427956"/>
          </a:xfrm>
          <a:prstGeom prst="rect">
            <a:avLst/>
          </a:prstGeom>
          <a:noFill/>
        </p:spPr>
      </p:pic>
      <p:pic>
        <p:nvPicPr>
          <p:cNvPr id="28" name="Picture 1" descr="C:\SLEFEBVR\BUILDS\TexResize\sources\doom_comp_6.jpg"/>
          <p:cNvPicPr>
            <a:picLocks noChangeAspect="1" noChangeArrowheads="1"/>
          </p:cNvPicPr>
          <p:nvPr/>
        </p:nvPicPr>
        <p:blipFill>
          <a:blip r:embed="rId20"/>
          <a:srcRect/>
          <a:stretch>
            <a:fillRect/>
          </a:stretch>
        </p:blipFill>
        <p:spPr bwMode="auto">
          <a:xfrm>
            <a:off x="6901657" y="1964531"/>
            <a:ext cx="1427956" cy="1427956"/>
          </a:xfrm>
          <a:prstGeom prst="rect">
            <a:avLst/>
          </a:prstGeom>
          <a:noFill/>
        </p:spPr>
      </p:pic>
      <p:pic>
        <p:nvPicPr>
          <p:cNvPr id="29" name="Picture 1" descr="C:\SLEFEBVR\BUILDS\TexResize\sources\doom_comp_6.jpg"/>
          <p:cNvPicPr>
            <a:picLocks noChangeAspect="1" noChangeArrowheads="1"/>
          </p:cNvPicPr>
          <p:nvPr/>
        </p:nvPicPr>
        <p:blipFill>
          <a:blip r:embed="rId20"/>
          <a:srcRect/>
          <a:stretch>
            <a:fillRect/>
          </a:stretch>
        </p:blipFill>
        <p:spPr bwMode="auto">
          <a:xfrm>
            <a:off x="6901657" y="420685"/>
            <a:ext cx="1427956" cy="1427956"/>
          </a:xfrm>
          <a:prstGeom prst="rect">
            <a:avLst/>
          </a:prstGeom>
          <a:noFill/>
        </p:spPr>
      </p:pic>
      <p:pic>
        <p:nvPicPr>
          <p:cNvPr id="68617" name="Picture 9" descr="C:\SLEFEBVR\BUILDS\TexResize\2.strips006.png"/>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901657" y="420685"/>
            <a:ext cx="50202" cy="1427956"/>
          </a:xfrm>
          <a:prstGeom prst="rect">
            <a:avLst/>
          </a:prstGeom>
          <a:noFill/>
        </p:spPr>
      </p:pic>
      <p:pic>
        <p:nvPicPr>
          <p:cNvPr id="68618" name="Picture 10" descr="C:\SLEFEBVR\BUILDS\TexResize\2.strips007.pn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901657" y="420685"/>
            <a:ext cx="133871" cy="1427956"/>
          </a:xfrm>
          <a:prstGeom prst="rect">
            <a:avLst/>
          </a:prstGeom>
          <a:noFill/>
        </p:spPr>
      </p:pic>
      <p:pic>
        <p:nvPicPr>
          <p:cNvPr id="68619" name="Picture 11" descr="C:\SLEFEBVR\BUILDS\TexResize\2.strips008.png"/>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901657" y="420685"/>
            <a:ext cx="245430" cy="1427956"/>
          </a:xfrm>
          <a:prstGeom prst="rect">
            <a:avLst/>
          </a:prstGeom>
          <a:noFill/>
        </p:spPr>
      </p:pic>
      <p:pic>
        <p:nvPicPr>
          <p:cNvPr id="68625" name="Picture 17" descr="C:\SLEFEBVR\BUILDS\TexResize\2.strips010.png"/>
          <p:cNvPicPr>
            <a:picLocks noChangeAspect="1" noChangeArrowheads="1"/>
          </p:cNvPicPr>
          <p:nvPr/>
        </p:nvPicPr>
        <p:blipFill>
          <a:blip r:embed="rId21">
            <a:clrChange>
              <a:clrFrom>
                <a:srgbClr val="FFFFFF"/>
              </a:clrFrom>
              <a:clrTo>
                <a:srgbClr val="FFFFFF">
                  <a:alpha val="0"/>
                </a:srgbClr>
              </a:clrTo>
            </a:clrChange>
          </a:blip>
          <a:srcRect/>
          <a:stretch>
            <a:fillRect/>
          </a:stretch>
        </p:blipFill>
        <p:spPr bwMode="auto">
          <a:xfrm>
            <a:off x="6901657" y="1964531"/>
            <a:ext cx="167339" cy="1427956"/>
          </a:xfrm>
          <a:prstGeom prst="rect">
            <a:avLst/>
          </a:prstGeom>
          <a:noFill/>
        </p:spPr>
      </p:pic>
      <p:pic>
        <p:nvPicPr>
          <p:cNvPr id="68626" name="Picture 18" descr="C:\SLEFEBVR\BUILDS\TexResize\2.strips011.png"/>
          <p:cNvPicPr>
            <a:picLocks noChangeAspect="1" noChangeArrowheads="1"/>
          </p:cNvPicPr>
          <p:nvPr/>
        </p:nvPicPr>
        <p:blipFill>
          <a:blip r:embed="rId22">
            <a:clrChange>
              <a:clrFrom>
                <a:srgbClr val="FFFFFF"/>
              </a:clrFrom>
              <a:clrTo>
                <a:srgbClr val="FFFFFF">
                  <a:alpha val="0"/>
                </a:srgbClr>
              </a:clrTo>
            </a:clrChange>
          </a:blip>
          <a:srcRect/>
          <a:stretch>
            <a:fillRect/>
          </a:stretch>
        </p:blipFill>
        <p:spPr bwMode="auto">
          <a:xfrm>
            <a:off x="6901657" y="1964531"/>
            <a:ext cx="211962" cy="1427956"/>
          </a:xfrm>
          <a:prstGeom prst="rect">
            <a:avLst/>
          </a:prstGeom>
          <a:noFill/>
        </p:spPr>
      </p:pic>
      <p:pic>
        <p:nvPicPr>
          <p:cNvPr id="68627" name="Picture 19" descr="C:\SLEFEBVR\BUILDS\TexResize\2.strips012.png"/>
          <p:cNvPicPr>
            <a:picLocks noChangeAspect="1" noChangeArrowheads="1"/>
          </p:cNvPicPr>
          <p:nvPr/>
        </p:nvPicPr>
        <p:blipFill>
          <a:blip r:embed="rId23">
            <a:clrChange>
              <a:clrFrom>
                <a:srgbClr val="FFFFFF"/>
              </a:clrFrom>
              <a:clrTo>
                <a:srgbClr val="FFFFFF">
                  <a:alpha val="0"/>
                </a:srgbClr>
              </a:clrTo>
            </a:clrChange>
          </a:blip>
          <a:srcRect/>
          <a:stretch>
            <a:fillRect/>
          </a:stretch>
        </p:blipFill>
        <p:spPr bwMode="auto">
          <a:xfrm>
            <a:off x="6901657" y="1964531"/>
            <a:ext cx="290054" cy="1427956"/>
          </a:xfrm>
          <a:prstGeom prst="rect">
            <a:avLst/>
          </a:prstGeom>
          <a:noFill/>
        </p:spPr>
      </p:pic>
      <p:pic>
        <p:nvPicPr>
          <p:cNvPr id="68628" name="Picture 20" descr="C:\SLEFEBVR\BUILDS\TexResize\2.strips013.png"/>
          <p:cNvPicPr>
            <a:picLocks noChangeAspect="1" noChangeArrowheads="1"/>
          </p:cNvPicPr>
          <p:nvPr/>
        </p:nvPicPr>
        <p:blipFill>
          <a:blip r:embed="rId24">
            <a:clrChange>
              <a:clrFrom>
                <a:srgbClr val="FFFFFF"/>
              </a:clrFrom>
              <a:clrTo>
                <a:srgbClr val="FFFFFF">
                  <a:alpha val="0"/>
                </a:srgbClr>
              </a:clrTo>
            </a:clrChange>
          </a:blip>
          <a:srcRect/>
          <a:stretch>
            <a:fillRect/>
          </a:stretch>
        </p:blipFill>
        <p:spPr bwMode="auto">
          <a:xfrm>
            <a:off x="6901657" y="1964531"/>
            <a:ext cx="368145" cy="1427956"/>
          </a:xfrm>
          <a:prstGeom prst="rect">
            <a:avLst/>
          </a:prstGeom>
          <a:noFill/>
        </p:spPr>
      </p:pic>
      <p:pic>
        <p:nvPicPr>
          <p:cNvPr id="68629" name="Picture 21" descr="C:\SLEFEBVR\BUILDS\TexResize\2.strips014.png"/>
          <p:cNvPicPr>
            <a:picLocks noChangeAspect="1" noChangeArrowheads="1"/>
          </p:cNvPicPr>
          <p:nvPr/>
        </p:nvPicPr>
        <p:blipFill>
          <a:blip r:embed="rId25">
            <a:clrChange>
              <a:clrFrom>
                <a:srgbClr val="FFFFFF"/>
              </a:clrFrom>
              <a:clrTo>
                <a:srgbClr val="FFFFFF">
                  <a:alpha val="0"/>
                </a:srgbClr>
              </a:clrTo>
            </a:clrChange>
          </a:blip>
          <a:srcRect/>
          <a:stretch>
            <a:fillRect/>
          </a:stretch>
        </p:blipFill>
        <p:spPr bwMode="auto">
          <a:xfrm>
            <a:off x="6901657" y="1964531"/>
            <a:ext cx="524328" cy="1427956"/>
          </a:xfrm>
          <a:prstGeom prst="rect">
            <a:avLst/>
          </a:prstGeom>
          <a:noFill/>
        </p:spPr>
      </p:pic>
      <p:pic>
        <p:nvPicPr>
          <p:cNvPr id="68630" name="Picture 22" descr="C:\SLEFEBVR\BUILDS\TexResize\2.strips016.png"/>
          <p:cNvPicPr>
            <a:picLocks noChangeAspect="1" noChangeArrowheads="1"/>
          </p:cNvPicPr>
          <p:nvPr/>
        </p:nvPicPr>
        <p:blipFill>
          <a:blip r:embed="rId26">
            <a:clrChange>
              <a:clrFrom>
                <a:srgbClr val="FFFFFF"/>
              </a:clrFrom>
              <a:clrTo>
                <a:srgbClr val="FFFFFF">
                  <a:alpha val="0"/>
                </a:srgbClr>
              </a:clrTo>
            </a:clrChange>
          </a:blip>
          <a:srcRect/>
          <a:stretch>
            <a:fillRect/>
          </a:stretch>
        </p:blipFill>
        <p:spPr bwMode="auto">
          <a:xfrm>
            <a:off x="7822835" y="3499645"/>
            <a:ext cx="306787" cy="1427956"/>
          </a:xfrm>
          <a:prstGeom prst="rect">
            <a:avLst/>
          </a:prstGeom>
          <a:noFill/>
        </p:spPr>
      </p:pic>
      <p:pic>
        <p:nvPicPr>
          <p:cNvPr id="68631" name="Picture 23" descr="C:\SLEFEBVR\BUILDS\TexResize\2.strips017.png"/>
          <p:cNvPicPr>
            <a:picLocks noChangeAspect="1" noChangeArrowheads="1"/>
          </p:cNvPicPr>
          <p:nvPr/>
        </p:nvPicPr>
        <p:blipFill>
          <a:blip r:embed="rId27">
            <a:clrChange>
              <a:clrFrom>
                <a:srgbClr val="FFFFFF"/>
              </a:clrFrom>
              <a:clrTo>
                <a:srgbClr val="FFFFFF">
                  <a:alpha val="0"/>
                </a:srgbClr>
              </a:clrTo>
            </a:clrChange>
          </a:blip>
          <a:srcRect/>
          <a:stretch>
            <a:fillRect/>
          </a:stretch>
        </p:blipFill>
        <p:spPr bwMode="auto">
          <a:xfrm>
            <a:off x="7822835" y="3499645"/>
            <a:ext cx="379301" cy="1427956"/>
          </a:xfrm>
          <a:prstGeom prst="rect">
            <a:avLst/>
          </a:prstGeom>
          <a:noFill/>
        </p:spPr>
      </p:pic>
      <p:pic>
        <p:nvPicPr>
          <p:cNvPr id="68632" name="Picture 24" descr="C:\SLEFEBVR\BUILDS\TexResize\2.strips018.png"/>
          <p:cNvPicPr>
            <a:picLocks noChangeAspect="1" noChangeArrowheads="1"/>
          </p:cNvPicPr>
          <p:nvPr/>
        </p:nvPicPr>
        <p:blipFill>
          <a:blip r:embed="rId28">
            <a:clrChange>
              <a:clrFrom>
                <a:srgbClr val="FFFFFF"/>
              </a:clrFrom>
              <a:clrTo>
                <a:srgbClr val="FFFFFF">
                  <a:alpha val="0"/>
                </a:srgbClr>
              </a:clrTo>
            </a:clrChange>
          </a:blip>
          <a:srcRect/>
          <a:stretch>
            <a:fillRect/>
          </a:stretch>
        </p:blipFill>
        <p:spPr bwMode="auto">
          <a:xfrm>
            <a:off x="7822835" y="3499645"/>
            <a:ext cx="468548" cy="1427956"/>
          </a:xfrm>
          <a:prstGeom prst="rect">
            <a:avLst/>
          </a:prstGeom>
          <a:noFill/>
        </p:spPr>
      </p:pic>
      <p:pic>
        <p:nvPicPr>
          <p:cNvPr id="68633" name="Picture 25" descr="C:\SLEFEBVR\BUILDS\TexResize\2.strips019.png"/>
          <p:cNvPicPr>
            <a:picLocks noChangeAspect="1" noChangeArrowheads="1"/>
          </p:cNvPicPr>
          <p:nvPr/>
        </p:nvPicPr>
        <p:blipFill>
          <a:blip r:embed="rId29">
            <a:clrChange>
              <a:clrFrom>
                <a:srgbClr val="FFFFFF"/>
              </a:clrFrom>
              <a:clrTo>
                <a:srgbClr val="FFFFFF">
                  <a:alpha val="0"/>
                </a:srgbClr>
              </a:clrTo>
            </a:clrChange>
          </a:blip>
          <a:srcRect/>
          <a:stretch>
            <a:fillRect/>
          </a:stretch>
        </p:blipFill>
        <p:spPr bwMode="auto">
          <a:xfrm>
            <a:off x="7822835" y="3499645"/>
            <a:ext cx="479704" cy="1427956"/>
          </a:xfrm>
          <a:prstGeom prst="rect">
            <a:avLst/>
          </a:prstGeom>
          <a:noFill/>
        </p:spPr>
      </p:pic>
      <p:pic>
        <p:nvPicPr>
          <p:cNvPr id="68634" name="Picture 26" descr="C:\SLEFEBVR\BUILDS\TexResize\2.strips020.png"/>
          <p:cNvPicPr>
            <a:picLocks noChangeAspect="1" noChangeArrowheads="1"/>
          </p:cNvPicPr>
          <p:nvPr/>
        </p:nvPicPr>
        <p:blipFill>
          <a:blip r:embed="rId30">
            <a:clrChange>
              <a:clrFrom>
                <a:srgbClr val="FFFFFF"/>
              </a:clrFrom>
              <a:clrTo>
                <a:srgbClr val="FFFFFF">
                  <a:alpha val="0"/>
                </a:srgbClr>
              </a:clrTo>
            </a:clrChange>
          </a:blip>
          <a:srcRect/>
          <a:stretch>
            <a:fillRect/>
          </a:stretch>
        </p:blipFill>
        <p:spPr bwMode="auto">
          <a:xfrm>
            <a:off x="7822835" y="3499645"/>
            <a:ext cx="490860" cy="1427956"/>
          </a:xfrm>
          <a:prstGeom prst="rect">
            <a:avLst/>
          </a:prstGeom>
          <a:noFill/>
        </p:spPr>
      </p:pic>
      <p:pic>
        <p:nvPicPr>
          <p:cNvPr id="68635" name="Picture 27" descr="C:\SLEFEBVR\BUILDS\TexResize\2.strips021.png"/>
          <p:cNvPicPr>
            <a:picLocks noChangeAspect="1" noChangeArrowheads="1"/>
          </p:cNvPicPr>
          <p:nvPr/>
        </p:nvPicPr>
        <p:blipFill>
          <a:blip r:embed="rId31">
            <a:clrChange>
              <a:clrFrom>
                <a:srgbClr val="FFFFFF"/>
              </a:clrFrom>
              <a:clrTo>
                <a:srgbClr val="FFFFFF">
                  <a:alpha val="0"/>
                </a:srgbClr>
              </a:clrTo>
            </a:clrChange>
          </a:blip>
          <a:srcRect/>
          <a:stretch>
            <a:fillRect/>
          </a:stretch>
        </p:blipFill>
        <p:spPr bwMode="auto">
          <a:xfrm>
            <a:off x="7822835" y="3499645"/>
            <a:ext cx="502016" cy="1427956"/>
          </a:xfrm>
          <a:prstGeom prst="rect">
            <a:avLst/>
          </a:prstGeom>
          <a:noFill/>
        </p:spPr>
      </p:pic>
      <p:pic>
        <p:nvPicPr>
          <p:cNvPr id="68636" name="Picture 28" descr="C:\SLEFEBVR\BUILDS\TexResize\2.strips022.png"/>
          <p:cNvPicPr>
            <a:picLocks noChangeAspect="1" noChangeArrowheads="1"/>
          </p:cNvPicPr>
          <p:nvPr/>
        </p:nvPicPr>
        <p:blipFill>
          <a:blip r:embed="rId32">
            <a:clrChange>
              <a:clrFrom>
                <a:srgbClr val="FFFFFF"/>
              </a:clrFrom>
              <a:clrTo>
                <a:srgbClr val="FFFFFF">
                  <a:alpha val="0"/>
                </a:srgbClr>
              </a:clrTo>
            </a:clrChange>
          </a:blip>
          <a:srcRect/>
          <a:stretch>
            <a:fillRect/>
          </a:stretch>
        </p:blipFill>
        <p:spPr bwMode="auto">
          <a:xfrm>
            <a:off x="7822835" y="3499645"/>
            <a:ext cx="502016" cy="1427956"/>
          </a:xfrm>
          <a:prstGeom prst="rect">
            <a:avLst/>
          </a:prstGeom>
          <a:noFill/>
        </p:spPr>
      </p:pic>
      <p:pic>
        <p:nvPicPr>
          <p:cNvPr id="68637" name="Picture 29"/>
          <p:cNvPicPr>
            <a:picLocks noChangeAspect="1" noChangeArrowheads="1"/>
          </p:cNvPicPr>
          <p:nvPr/>
        </p:nvPicPr>
        <p:blipFill>
          <a:blip r:embed="rId33">
            <a:clrChange>
              <a:clrFrom>
                <a:srgbClr val="FFFFFF"/>
              </a:clrFrom>
              <a:clrTo>
                <a:srgbClr val="FFFFFF">
                  <a:alpha val="0"/>
                </a:srgbClr>
              </a:clrTo>
            </a:clrChange>
          </a:blip>
          <a:srcRect/>
          <a:stretch>
            <a:fillRect/>
          </a:stretch>
        </p:blipFill>
        <p:spPr bwMode="auto">
          <a:xfrm>
            <a:off x="6901657" y="1964531"/>
            <a:ext cx="167339" cy="1427956"/>
          </a:xfrm>
          <a:prstGeom prst="rect">
            <a:avLst/>
          </a:prstGeom>
          <a:noFill/>
          <a:ln w="9525">
            <a:noFill/>
            <a:miter lim="800000"/>
            <a:headEnd/>
            <a:tailEnd/>
          </a:ln>
          <a:effectLst/>
        </p:spPr>
      </p:pic>
      <p:pic>
        <p:nvPicPr>
          <p:cNvPr id="57" name="Picture 29"/>
          <p:cNvPicPr>
            <a:picLocks noChangeAspect="1" noChangeArrowheads="1"/>
          </p:cNvPicPr>
          <p:nvPr/>
        </p:nvPicPr>
        <p:blipFill>
          <a:blip r:embed="rId33">
            <a:clrChange>
              <a:clrFrom>
                <a:srgbClr val="FFFFFF"/>
              </a:clrFrom>
              <a:clrTo>
                <a:srgbClr val="FFFFFF">
                  <a:alpha val="0"/>
                </a:srgbClr>
              </a:clrTo>
            </a:clrChange>
          </a:blip>
          <a:srcRect/>
          <a:stretch>
            <a:fillRect/>
          </a:stretch>
        </p:blipFill>
        <p:spPr bwMode="auto">
          <a:xfrm>
            <a:off x="1278731" y="2597150"/>
            <a:ext cx="285751" cy="2438400"/>
          </a:xfrm>
          <a:prstGeom prst="rect">
            <a:avLst/>
          </a:prstGeom>
          <a:noFill/>
          <a:ln w="9525">
            <a:noFill/>
            <a:miter lim="800000"/>
            <a:headEnd/>
            <a:tailEnd/>
          </a:ln>
          <a:effectLst/>
        </p:spPr>
      </p:pic>
      <p:cxnSp>
        <p:nvCxnSpPr>
          <p:cNvPr id="44" name="Connecteur droit 43"/>
          <p:cNvCxnSpPr/>
          <p:nvPr/>
        </p:nvCxnSpPr>
        <p:spPr>
          <a:xfrm rot="5400000">
            <a:off x="-165100" y="3813175"/>
            <a:ext cx="2438400" cy="635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5" name="Connecteur droit 44"/>
          <p:cNvCxnSpPr/>
          <p:nvPr/>
        </p:nvCxnSpPr>
        <p:spPr>
          <a:xfrm rot="5400000">
            <a:off x="6181329" y="1134663"/>
            <a:ext cx="1427956"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65"/>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300"/>
                                  </p:stCondLst>
                                  <p:childTnLst>
                                    <p:set>
                                      <p:cBhvr>
                                        <p:cTn id="15" dur="1" fill="hold">
                                          <p:stCondLst>
                                            <p:cond delay="0"/>
                                          </p:stCondLst>
                                        </p:cTn>
                                        <p:tgtEl>
                                          <p:spTgt spid="15366"/>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8617"/>
                                        </p:tgtEl>
                                        <p:attrNameLst>
                                          <p:attrName>style.visibility</p:attrName>
                                        </p:attrNameLst>
                                      </p:cBhvr>
                                      <p:to>
                                        <p:strVal val="visible"/>
                                      </p:to>
                                    </p:set>
                                  </p:childTnLst>
                                </p:cTn>
                              </p:par>
                            </p:childTnLst>
                          </p:cTn>
                        </p:par>
                        <p:par>
                          <p:cTn id="18" fill="hold">
                            <p:stCondLst>
                              <p:cond delay="300"/>
                            </p:stCondLst>
                            <p:childTnLst>
                              <p:par>
                                <p:cTn id="19" presetID="1" presetClass="entr" presetSubtype="0" fill="hold" nodeType="afterEffect">
                                  <p:stCondLst>
                                    <p:cond delay="300"/>
                                  </p:stCondLst>
                                  <p:childTnLst>
                                    <p:set>
                                      <p:cBhvr>
                                        <p:cTn id="20" dur="1" fill="hold">
                                          <p:stCondLst>
                                            <p:cond delay="0"/>
                                          </p:stCondLst>
                                        </p:cTn>
                                        <p:tgtEl>
                                          <p:spTgt spid="1536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8618"/>
                                        </p:tgtEl>
                                        <p:attrNameLst>
                                          <p:attrName>style.visibility</p:attrName>
                                        </p:attrNameLst>
                                      </p:cBhvr>
                                      <p:to>
                                        <p:strVal val="visible"/>
                                      </p:to>
                                    </p:set>
                                  </p:childTnLst>
                                </p:cTn>
                              </p:par>
                            </p:childTnLst>
                          </p:cTn>
                        </p:par>
                        <p:par>
                          <p:cTn id="23" fill="hold">
                            <p:stCondLst>
                              <p:cond delay="600"/>
                            </p:stCondLst>
                            <p:childTnLst>
                              <p:par>
                                <p:cTn id="24" presetID="1" presetClass="entr" presetSubtype="0" fill="hold" nodeType="afterEffect">
                                  <p:stCondLst>
                                    <p:cond delay="300"/>
                                  </p:stCondLst>
                                  <p:childTnLst>
                                    <p:set>
                                      <p:cBhvr>
                                        <p:cTn id="25" dur="1" fill="hold">
                                          <p:stCondLst>
                                            <p:cond delay="0"/>
                                          </p:stCondLst>
                                        </p:cTn>
                                        <p:tgtEl>
                                          <p:spTgt spid="15368"/>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6861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68637"/>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5369"/>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nodeType="afterEffect">
                                  <p:stCondLst>
                                    <p:cond delay="300"/>
                                  </p:stCondLst>
                                  <p:childTnLst>
                                    <p:set>
                                      <p:cBhvr>
                                        <p:cTn id="40" dur="1" fill="hold">
                                          <p:stCondLst>
                                            <p:cond delay="0"/>
                                          </p:stCondLst>
                                        </p:cTn>
                                        <p:tgtEl>
                                          <p:spTgt spid="1537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8625"/>
                                        </p:tgtEl>
                                        <p:attrNameLst>
                                          <p:attrName>style.visibility</p:attrName>
                                        </p:attrNameLst>
                                      </p:cBhvr>
                                      <p:to>
                                        <p:strVal val="visible"/>
                                      </p:to>
                                    </p:set>
                                  </p:childTnLst>
                                </p:cTn>
                              </p:par>
                            </p:childTnLst>
                          </p:cTn>
                        </p:par>
                        <p:par>
                          <p:cTn id="43" fill="hold">
                            <p:stCondLst>
                              <p:cond delay="300"/>
                            </p:stCondLst>
                            <p:childTnLst>
                              <p:par>
                                <p:cTn id="44" presetID="1" presetClass="entr" presetSubtype="0" fill="hold" nodeType="afterEffect">
                                  <p:stCondLst>
                                    <p:cond delay="300"/>
                                  </p:stCondLst>
                                  <p:childTnLst>
                                    <p:set>
                                      <p:cBhvr>
                                        <p:cTn id="45" dur="1" fill="hold">
                                          <p:stCondLst>
                                            <p:cond delay="0"/>
                                          </p:stCondLst>
                                        </p:cTn>
                                        <p:tgtEl>
                                          <p:spTgt spid="15371"/>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68626"/>
                                        </p:tgtEl>
                                        <p:attrNameLst>
                                          <p:attrName>style.visibility</p:attrName>
                                        </p:attrNameLst>
                                      </p:cBhvr>
                                      <p:to>
                                        <p:strVal val="visible"/>
                                      </p:to>
                                    </p:set>
                                  </p:childTnLst>
                                </p:cTn>
                              </p:par>
                            </p:childTnLst>
                          </p:cTn>
                        </p:par>
                        <p:par>
                          <p:cTn id="48" fill="hold">
                            <p:stCondLst>
                              <p:cond delay="600"/>
                            </p:stCondLst>
                            <p:childTnLst>
                              <p:par>
                                <p:cTn id="49" presetID="1" presetClass="entr" presetSubtype="0" fill="hold" nodeType="afterEffect">
                                  <p:stCondLst>
                                    <p:cond delay="300"/>
                                  </p:stCondLst>
                                  <p:childTnLst>
                                    <p:set>
                                      <p:cBhvr>
                                        <p:cTn id="50" dur="1" fill="hold">
                                          <p:stCondLst>
                                            <p:cond delay="0"/>
                                          </p:stCondLst>
                                        </p:cTn>
                                        <p:tgtEl>
                                          <p:spTgt spid="1537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8627"/>
                                        </p:tgtEl>
                                        <p:attrNameLst>
                                          <p:attrName>style.visibility</p:attrName>
                                        </p:attrNameLst>
                                      </p:cBhvr>
                                      <p:to>
                                        <p:strVal val="visible"/>
                                      </p:to>
                                    </p:set>
                                  </p:childTnLst>
                                </p:cTn>
                              </p:par>
                            </p:childTnLst>
                          </p:cTn>
                        </p:par>
                        <p:par>
                          <p:cTn id="53" fill="hold">
                            <p:stCondLst>
                              <p:cond delay="900"/>
                            </p:stCondLst>
                            <p:childTnLst>
                              <p:par>
                                <p:cTn id="54" presetID="1" presetClass="entr" presetSubtype="0" fill="hold" nodeType="afterEffect">
                                  <p:stCondLst>
                                    <p:cond delay="300"/>
                                  </p:stCondLst>
                                  <p:childTnLst>
                                    <p:set>
                                      <p:cBhvr>
                                        <p:cTn id="55" dur="1" fill="hold">
                                          <p:stCondLst>
                                            <p:cond delay="0"/>
                                          </p:stCondLst>
                                        </p:cTn>
                                        <p:tgtEl>
                                          <p:spTgt spid="15373"/>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68628"/>
                                        </p:tgtEl>
                                        <p:attrNameLst>
                                          <p:attrName>style.visibility</p:attrName>
                                        </p:attrNameLst>
                                      </p:cBhvr>
                                      <p:to>
                                        <p:strVal val="visible"/>
                                      </p:to>
                                    </p:set>
                                  </p:childTnLst>
                                </p:cTn>
                              </p:par>
                            </p:childTnLst>
                          </p:cTn>
                        </p:par>
                        <p:par>
                          <p:cTn id="58" fill="hold">
                            <p:stCondLst>
                              <p:cond delay="1200"/>
                            </p:stCondLst>
                            <p:childTnLst>
                              <p:par>
                                <p:cTn id="59" presetID="1" presetClass="entr" presetSubtype="0" fill="hold" nodeType="afterEffect">
                                  <p:stCondLst>
                                    <p:cond delay="0"/>
                                  </p:stCondLst>
                                  <p:childTnLst>
                                    <p:set>
                                      <p:cBhvr>
                                        <p:cTn id="60" dur="1" fill="hold">
                                          <p:stCondLst>
                                            <p:cond delay="0"/>
                                          </p:stCondLst>
                                        </p:cTn>
                                        <p:tgtEl>
                                          <p:spTgt spid="6862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5374"/>
                                        </p:tgtEl>
                                        <p:attrNameLst>
                                          <p:attrName>style.visibility</p:attrName>
                                        </p:attrNameLst>
                                      </p:cBhvr>
                                      <p:to>
                                        <p:strVal val="visible"/>
                                      </p:to>
                                    </p:set>
                                  </p:childTnLst>
                                </p:cTn>
                              </p:par>
                            </p:childTnLst>
                          </p:cTn>
                        </p:par>
                        <p:par>
                          <p:cTn id="65" fill="hold">
                            <p:stCondLst>
                              <p:cond delay="0"/>
                            </p:stCondLst>
                            <p:childTnLst>
                              <p:par>
                                <p:cTn id="66" presetID="1" presetClass="entr" presetSubtype="0" fill="hold" nodeType="afterEffect">
                                  <p:stCondLst>
                                    <p:cond delay="300"/>
                                  </p:stCondLst>
                                  <p:childTnLst>
                                    <p:set>
                                      <p:cBhvr>
                                        <p:cTn id="67" dur="1" fill="hold">
                                          <p:stCondLst>
                                            <p:cond delay="0"/>
                                          </p:stCondLst>
                                        </p:cTn>
                                        <p:tgtEl>
                                          <p:spTgt spid="15375"/>
                                        </p:tgtEl>
                                        <p:attrNameLst>
                                          <p:attrName>style.visibility</p:attrName>
                                        </p:attrNameLst>
                                      </p:cBhvr>
                                      <p:to>
                                        <p:strVal val="visible"/>
                                      </p:to>
                                    </p:set>
                                  </p:childTnLst>
                                </p:cTn>
                              </p:par>
                              <p:par>
                                <p:cTn id="68" presetID="1" presetClass="entr" presetSubtype="0" fill="hold" nodeType="withEffect">
                                  <p:stCondLst>
                                    <p:cond delay="0"/>
                                  </p:stCondLst>
                                  <p:childTnLst>
                                    <p:set>
                                      <p:cBhvr>
                                        <p:cTn id="69" dur="1" fill="hold">
                                          <p:stCondLst>
                                            <p:cond delay="0"/>
                                          </p:stCondLst>
                                        </p:cTn>
                                        <p:tgtEl>
                                          <p:spTgt spid="68630"/>
                                        </p:tgtEl>
                                        <p:attrNameLst>
                                          <p:attrName>style.visibility</p:attrName>
                                        </p:attrNameLst>
                                      </p:cBhvr>
                                      <p:to>
                                        <p:strVal val="visible"/>
                                      </p:to>
                                    </p:set>
                                  </p:childTnLst>
                                </p:cTn>
                              </p:par>
                            </p:childTnLst>
                          </p:cTn>
                        </p:par>
                        <p:par>
                          <p:cTn id="70" fill="hold">
                            <p:stCondLst>
                              <p:cond delay="300"/>
                            </p:stCondLst>
                            <p:childTnLst>
                              <p:par>
                                <p:cTn id="71" presetID="1" presetClass="entr" presetSubtype="0" fill="hold" nodeType="afterEffect">
                                  <p:stCondLst>
                                    <p:cond delay="300"/>
                                  </p:stCondLst>
                                  <p:childTnLst>
                                    <p:set>
                                      <p:cBhvr>
                                        <p:cTn id="72" dur="1" fill="hold">
                                          <p:stCondLst>
                                            <p:cond delay="0"/>
                                          </p:stCondLst>
                                        </p:cTn>
                                        <p:tgtEl>
                                          <p:spTgt spid="15376"/>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68631"/>
                                        </p:tgtEl>
                                        <p:attrNameLst>
                                          <p:attrName>style.visibility</p:attrName>
                                        </p:attrNameLst>
                                      </p:cBhvr>
                                      <p:to>
                                        <p:strVal val="visible"/>
                                      </p:to>
                                    </p:set>
                                  </p:childTnLst>
                                </p:cTn>
                              </p:par>
                            </p:childTnLst>
                          </p:cTn>
                        </p:par>
                        <p:par>
                          <p:cTn id="75" fill="hold">
                            <p:stCondLst>
                              <p:cond delay="600"/>
                            </p:stCondLst>
                            <p:childTnLst>
                              <p:par>
                                <p:cTn id="76" presetID="1" presetClass="entr" presetSubtype="0" fill="hold" nodeType="afterEffect">
                                  <p:stCondLst>
                                    <p:cond delay="300"/>
                                  </p:stCondLst>
                                  <p:childTnLst>
                                    <p:set>
                                      <p:cBhvr>
                                        <p:cTn id="77" dur="1" fill="hold">
                                          <p:stCondLst>
                                            <p:cond delay="0"/>
                                          </p:stCondLst>
                                        </p:cTn>
                                        <p:tgtEl>
                                          <p:spTgt spid="15377"/>
                                        </p:tgtEl>
                                        <p:attrNameLst>
                                          <p:attrName>style.visibility</p:attrName>
                                        </p:attrNameLst>
                                      </p:cBhvr>
                                      <p:to>
                                        <p:strVal val="visible"/>
                                      </p:to>
                                    </p:set>
                                  </p:childTnLst>
                                </p:cTn>
                              </p:par>
                              <p:par>
                                <p:cTn id="78" presetID="1" presetClass="entr" presetSubtype="0" fill="hold" nodeType="withEffect">
                                  <p:stCondLst>
                                    <p:cond delay="0"/>
                                  </p:stCondLst>
                                  <p:childTnLst>
                                    <p:set>
                                      <p:cBhvr>
                                        <p:cTn id="79" dur="1" fill="hold">
                                          <p:stCondLst>
                                            <p:cond delay="0"/>
                                          </p:stCondLst>
                                        </p:cTn>
                                        <p:tgtEl>
                                          <p:spTgt spid="68632"/>
                                        </p:tgtEl>
                                        <p:attrNameLst>
                                          <p:attrName>style.visibility</p:attrName>
                                        </p:attrNameLst>
                                      </p:cBhvr>
                                      <p:to>
                                        <p:strVal val="visible"/>
                                      </p:to>
                                    </p:set>
                                  </p:childTnLst>
                                </p:cTn>
                              </p:par>
                            </p:childTnLst>
                          </p:cTn>
                        </p:par>
                        <p:par>
                          <p:cTn id="80" fill="hold">
                            <p:stCondLst>
                              <p:cond delay="900"/>
                            </p:stCondLst>
                            <p:childTnLst>
                              <p:par>
                                <p:cTn id="81" presetID="1" presetClass="entr" presetSubtype="0" fill="hold" nodeType="afterEffect">
                                  <p:stCondLst>
                                    <p:cond delay="300"/>
                                  </p:stCondLst>
                                  <p:childTnLst>
                                    <p:set>
                                      <p:cBhvr>
                                        <p:cTn id="82" dur="1" fill="hold">
                                          <p:stCondLst>
                                            <p:cond delay="0"/>
                                          </p:stCondLst>
                                        </p:cTn>
                                        <p:tgtEl>
                                          <p:spTgt spid="15378"/>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68633"/>
                                        </p:tgtEl>
                                        <p:attrNameLst>
                                          <p:attrName>style.visibility</p:attrName>
                                        </p:attrNameLst>
                                      </p:cBhvr>
                                      <p:to>
                                        <p:strVal val="visible"/>
                                      </p:to>
                                    </p:set>
                                  </p:childTnLst>
                                </p:cTn>
                              </p:par>
                            </p:childTnLst>
                          </p:cTn>
                        </p:par>
                        <p:par>
                          <p:cTn id="85" fill="hold">
                            <p:stCondLst>
                              <p:cond delay="1200"/>
                            </p:stCondLst>
                            <p:childTnLst>
                              <p:par>
                                <p:cTn id="86" presetID="1" presetClass="entr" presetSubtype="0" fill="hold" nodeType="afterEffect">
                                  <p:stCondLst>
                                    <p:cond delay="300"/>
                                  </p:stCondLst>
                                  <p:childTnLst>
                                    <p:set>
                                      <p:cBhvr>
                                        <p:cTn id="87" dur="1" fill="hold">
                                          <p:stCondLst>
                                            <p:cond delay="0"/>
                                          </p:stCondLst>
                                        </p:cTn>
                                        <p:tgtEl>
                                          <p:spTgt spid="15379"/>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68634"/>
                                        </p:tgtEl>
                                        <p:attrNameLst>
                                          <p:attrName>style.visibility</p:attrName>
                                        </p:attrNameLst>
                                      </p:cBhvr>
                                      <p:to>
                                        <p:strVal val="visible"/>
                                      </p:to>
                                    </p:set>
                                  </p:childTnLst>
                                </p:cTn>
                              </p:par>
                            </p:childTnLst>
                          </p:cTn>
                        </p:par>
                        <p:par>
                          <p:cTn id="90" fill="hold">
                            <p:stCondLst>
                              <p:cond delay="1500"/>
                            </p:stCondLst>
                            <p:childTnLst>
                              <p:par>
                                <p:cTn id="91" presetID="1" presetClass="entr" presetSubtype="0" fill="hold" nodeType="afterEffect">
                                  <p:stCondLst>
                                    <p:cond delay="300"/>
                                  </p:stCondLst>
                                  <p:childTnLst>
                                    <p:set>
                                      <p:cBhvr>
                                        <p:cTn id="92" dur="1" fill="hold">
                                          <p:stCondLst>
                                            <p:cond delay="0"/>
                                          </p:stCondLst>
                                        </p:cTn>
                                        <p:tgtEl>
                                          <p:spTgt spid="15380"/>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68635"/>
                                        </p:tgtEl>
                                        <p:attrNameLst>
                                          <p:attrName>style.visibility</p:attrName>
                                        </p:attrNameLst>
                                      </p:cBhvr>
                                      <p:to>
                                        <p:strVal val="visible"/>
                                      </p:to>
                                    </p:set>
                                  </p:childTnLst>
                                </p:cTn>
                              </p:par>
                            </p:childTnLst>
                          </p:cTn>
                        </p:par>
                        <p:par>
                          <p:cTn id="95" fill="hold">
                            <p:stCondLst>
                              <p:cond delay="1800"/>
                            </p:stCondLst>
                            <p:childTnLst>
                              <p:par>
                                <p:cTn id="96" presetID="1" presetClass="entr" presetSubtype="0" fill="hold" nodeType="afterEffect">
                                  <p:stCondLst>
                                    <p:cond delay="300"/>
                                  </p:stCondLst>
                                  <p:childTnLst>
                                    <p:set>
                                      <p:cBhvr>
                                        <p:cTn id="97" dur="1" fill="hold">
                                          <p:stCondLst>
                                            <p:cond delay="0"/>
                                          </p:stCondLst>
                                        </p:cTn>
                                        <p:tgtEl>
                                          <p:spTgt spid="15381"/>
                                        </p:tgtEl>
                                        <p:attrNameLst>
                                          <p:attrName>style.visibility</p:attrName>
                                        </p:attrNameLst>
                                      </p:cBhvr>
                                      <p:to>
                                        <p:strVal val="visible"/>
                                      </p:to>
                                    </p:set>
                                  </p:childTnLst>
                                </p:cTn>
                              </p:par>
                              <p:par>
                                <p:cTn id="98" presetID="1" presetClass="entr" presetSubtype="0" fill="hold" nodeType="withEffect">
                                  <p:stCondLst>
                                    <p:cond delay="0"/>
                                  </p:stCondLst>
                                  <p:childTnLst>
                                    <p:set>
                                      <p:cBhvr>
                                        <p:cTn id="99" dur="1" fill="hold">
                                          <p:stCondLst>
                                            <p:cond delay="0"/>
                                          </p:stCondLst>
                                        </p:cTn>
                                        <p:tgtEl>
                                          <p:spTgt spid="68636"/>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nodeType="clickEffect">
                                  <p:stCondLst>
                                    <p:cond delay="0"/>
                                  </p:stCondLst>
                                  <p:childTnLst>
                                    <p:set>
                                      <p:cBhvr>
                                        <p:cTn id="103" dur="1" fill="hold">
                                          <p:stCondLst>
                                            <p:cond delay="0"/>
                                          </p:stCondLst>
                                        </p:cTn>
                                        <p:tgtEl>
                                          <p:spTgt spid="15392"/>
                                        </p:tgtEl>
                                        <p:attrNameLst>
                                          <p:attrName>style.visibility</p:attrName>
                                        </p:attrNameLst>
                                      </p:cBhvr>
                                      <p:to>
                                        <p:strVal val="visible"/>
                                      </p:to>
                                    </p:set>
                                  </p:childTnLst>
                                  <p:subTnLst>
                                    <p:set>
                                      <p:cBhvr override="childStyle">
                                        <p:cTn dur="1" fill="hold" display="0" masterRel="nextClick" afterEffect="1"/>
                                        <p:tgtEl>
                                          <p:spTgt spid="15392"/>
                                        </p:tgtEl>
                                        <p:attrNameLst>
                                          <p:attrName>style.visibility</p:attrName>
                                        </p:attrNameLst>
                                      </p:cBhvr>
                                      <p:to>
                                        <p:strVal val="hidden"/>
                                      </p:to>
                                    </p:set>
                                  </p:subTnLst>
                                </p:cTn>
                              </p:par>
                            </p:childTnLst>
                          </p:cTn>
                        </p:par>
                      </p:childTnLst>
                    </p:cTn>
                  </p:par>
                  <p:par>
                    <p:cTn id="104" fill="hold">
                      <p:stCondLst>
                        <p:cond delay="indefinite"/>
                      </p:stCondLst>
                      <p:childTnLst>
                        <p:par>
                          <p:cTn id="105" fill="hold">
                            <p:stCondLst>
                              <p:cond delay="0"/>
                            </p:stCondLst>
                            <p:childTnLst>
                              <p:par>
                                <p:cTn id="106" presetID="1" presetClass="entr" presetSubtype="0" fill="hold" nodeType="clickEffect">
                                  <p:stCondLst>
                                    <p:cond delay="0"/>
                                  </p:stCondLst>
                                  <p:childTnLst>
                                    <p:set>
                                      <p:cBhvr>
                                        <p:cTn id="107" dur="1" fill="hold">
                                          <p:stCondLst>
                                            <p:cond delay="0"/>
                                          </p:stCondLst>
                                        </p:cTn>
                                        <p:tgtEl>
                                          <p:spTgt spid="15391"/>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nodeType="clickEffect">
                                  <p:stCondLst>
                                    <p:cond delay="0"/>
                                  </p:stCondLst>
                                  <p:childTnLst>
                                    <p:set>
                                      <p:cBhvr>
                                        <p:cTn id="111" dur="1" fill="hold">
                                          <p:stCondLst>
                                            <p:cond delay="0"/>
                                          </p:stCondLst>
                                        </p:cTn>
                                        <p:tgtEl>
                                          <p:spTgt spid="19460">
                                            <p:txEl>
                                              <p:pRg st="0" end="0"/>
                                            </p:txEl>
                                          </p:spTgt>
                                        </p:tgtEl>
                                        <p:attrNameLst>
                                          <p:attrName>style.visibility</p:attrName>
                                        </p:attrNameLst>
                                      </p:cBhvr>
                                      <p:to>
                                        <p:strVal val="visible"/>
                                      </p:to>
                                    </p:set>
                                  </p:childTnLst>
                                </p:cTn>
                              </p:par>
                              <p:par>
                                <p:cTn id="112" presetID="1" presetClass="entr" presetSubtype="0" fill="hold" nodeType="withEffect">
                                  <p:stCondLst>
                                    <p:cond delay="0"/>
                                  </p:stCondLst>
                                  <p:childTnLst>
                                    <p:set>
                                      <p:cBhvr>
                                        <p:cTn id="113" dur="1" fill="hold">
                                          <p:stCondLst>
                                            <p:cond delay="0"/>
                                          </p:stCondLst>
                                        </p:cTn>
                                        <p:tgtEl>
                                          <p:spTgt spid="19460">
                                            <p:txEl>
                                              <p:pRg st="2" end="2"/>
                                            </p:txEl>
                                          </p:spTgt>
                                        </p:tgtEl>
                                        <p:attrNameLst>
                                          <p:attrName>style.visibility</p:attrName>
                                        </p:attrNameLst>
                                      </p:cBhvr>
                                      <p:to>
                                        <p:strVal val="visible"/>
                                      </p:to>
                                    </p:set>
                                  </p:childTnLst>
                                </p:cTn>
                              </p:par>
                              <p:par>
                                <p:cTn id="114" presetID="1" presetClass="entr" presetSubtype="0" fill="hold" nodeType="withEffect">
                                  <p:stCondLst>
                                    <p:cond delay="0"/>
                                  </p:stCondLst>
                                  <p:childTnLst>
                                    <p:set>
                                      <p:cBhvr>
                                        <p:cTn id="115" dur="1" fill="hold">
                                          <p:stCondLst>
                                            <p:cond delay="0"/>
                                          </p:stCondLst>
                                        </p:cTn>
                                        <p:tgtEl>
                                          <p:spTgt spid="1946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Connecteur droit avec flèche 75"/>
          <p:cNvCxnSpPr>
            <a:stCxn id="78" idx="0"/>
            <a:endCxn id="147" idx="4"/>
          </p:cNvCxnSpPr>
          <p:nvPr/>
        </p:nvCxnSpPr>
        <p:spPr bwMode="auto">
          <a:xfrm rot="5400000" flipH="1" flipV="1">
            <a:off x="4972152" y="1603294"/>
            <a:ext cx="1380721" cy="50565"/>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115" name="Connecteur droit avec flèche 114"/>
          <p:cNvCxnSpPr/>
          <p:nvPr/>
        </p:nvCxnSpPr>
        <p:spPr bwMode="auto">
          <a:xfrm rot="16200000" flipH="1">
            <a:off x="2137069" y="1639276"/>
            <a:ext cx="283500" cy="93430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16" name="Connecteur droit avec flèche 115"/>
          <p:cNvCxnSpPr/>
          <p:nvPr/>
        </p:nvCxnSpPr>
        <p:spPr bwMode="auto">
          <a:xfrm flipV="1">
            <a:off x="3040368" y="2084241"/>
            <a:ext cx="462413" cy="28403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17" name="Connecteur droit avec flèche 116"/>
          <p:cNvCxnSpPr>
            <a:stCxn id="10" idx="5"/>
          </p:cNvCxnSpPr>
          <p:nvPr/>
        </p:nvCxnSpPr>
        <p:spPr bwMode="auto">
          <a:xfrm rot="16200000" flipH="1">
            <a:off x="3751823" y="2079347"/>
            <a:ext cx="335488" cy="34527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2" name="Connecteur droit avec flèche 131"/>
          <p:cNvCxnSpPr>
            <a:stCxn id="62" idx="7"/>
            <a:endCxn id="11" idx="4"/>
          </p:cNvCxnSpPr>
          <p:nvPr/>
        </p:nvCxnSpPr>
        <p:spPr bwMode="auto">
          <a:xfrm rot="5400000" flipH="1" flipV="1">
            <a:off x="4206278" y="1995651"/>
            <a:ext cx="485798" cy="462844"/>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3" name="Connecteur droit avec flèche 132"/>
          <p:cNvCxnSpPr/>
          <p:nvPr/>
        </p:nvCxnSpPr>
        <p:spPr bwMode="auto">
          <a:xfrm rot="5400000" flipH="1" flipV="1">
            <a:off x="3436120" y="288985"/>
            <a:ext cx="326169" cy="395412"/>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4" name="Connecteur droit avec flèche 133"/>
          <p:cNvCxnSpPr>
            <a:stCxn id="9" idx="6"/>
            <a:endCxn id="11" idx="2"/>
          </p:cNvCxnSpPr>
          <p:nvPr/>
        </p:nvCxnSpPr>
        <p:spPr bwMode="auto">
          <a:xfrm>
            <a:off x="3452216" y="769824"/>
            <a:ext cx="1055744" cy="1045263"/>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5" name="Connecteur droit avec flèche 134"/>
          <p:cNvCxnSpPr>
            <a:stCxn id="83" idx="7"/>
            <a:endCxn id="71" idx="2"/>
          </p:cNvCxnSpPr>
          <p:nvPr/>
        </p:nvCxnSpPr>
        <p:spPr bwMode="auto">
          <a:xfrm rot="16200000" flipH="1">
            <a:off x="4519805" y="-115511"/>
            <a:ext cx="70778" cy="925975"/>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6" name="Connecteur droit avec flèche 135"/>
          <p:cNvCxnSpPr>
            <a:stCxn id="99" idx="7"/>
          </p:cNvCxnSpPr>
          <p:nvPr/>
        </p:nvCxnSpPr>
        <p:spPr bwMode="auto">
          <a:xfrm rot="5400000" flipH="1" flipV="1">
            <a:off x="4756796" y="475755"/>
            <a:ext cx="236634" cy="389029"/>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7" name="Connecteur droit avec flèche 136"/>
          <p:cNvCxnSpPr>
            <a:stCxn id="99" idx="5"/>
            <a:endCxn id="67" idx="1"/>
          </p:cNvCxnSpPr>
          <p:nvPr/>
        </p:nvCxnSpPr>
        <p:spPr bwMode="auto">
          <a:xfrm rot="16200000" flipH="1">
            <a:off x="4859657" y="848653"/>
            <a:ext cx="253236" cy="611353"/>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1" name="Connecteur droit avec flèche 170"/>
          <p:cNvCxnSpPr>
            <a:stCxn id="73" idx="5"/>
            <a:endCxn id="68" idx="0"/>
          </p:cNvCxnSpPr>
          <p:nvPr/>
        </p:nvCxnSpPr>
        <p:spPr bwMode="auto">
          <a:xfrm rot="16200000" flipH="1">
            <a:off x="6486895" y="765305"/>
            <a:ext cx="1045263" cy="71612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3" name="Connecteur droit avec flèche 172"/>
          <p:cNvCxnSpPr>
            <a:stCxn id="67" idx="4"/>
            <a:endCxn id="78" idx="1"/>
          </p:cNvCxnSpPr>
          <p:nvPr/>
        </p:nvCxnSpPr>
        <p:spPr bwMode="auto">
          <a:xfrm rot="16200000" flipH="1">
            <a:off x="5065160" y="1918464"/>
            <a:ext cx="798862" cy="101130"/>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4" name="Connecteur droit avec flèche 173"/>
          <p:cNvCxnSpPr>
            <a:stCxn id="152" idx="1"/>
            <a:endCxn id="147" idx="5"/>
          </p:cNvCxnSpPr>
          <p:nvPr/>
        </p:nvCxnSpPr>
        <p:spPr bwMode="auto">
          <a:xfrm rot="16200000" flipV="1">
            <a:off x="5824492" y="874068"/>
            <a:ext cx="272694" cy="301940"/>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5" name="Connecteur droit avec flèche 174"/>
          <p:cNvCxnSpPr>
            <a:stCxn id="78" idx="7"/>
            <a:endCxn id="152" idx="3"/>
          </p:cNvCxnSpPr>
          <p:nvPr/>
        </p:nvCxnSpPr>
        <p:spPr bwMode="auto">
          <a:xfrm rot="5400000" flipH="1" flipV="1">
            <a:off x="5451582" y="1708234"/>
            <a:ext cx="967949" cy="352505"/>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6" name="Connecteur droit avec flèche 175"/>
          <p:cNvCxnSpPr>
            <a:stCxn id="147" idx="7"/>
            <a:endCxn id="73" idx="3"/>
          </p:cNvCxnSpPr>
          <p:nvPr/>
        </p:nvCxnSpPr>
        <p:spPr bwMode="auto">
          <a:xfrm rot="5400000" flipH="1" flipV="1">
            <a:off x="6084178" y="326428"/>
            <a:ext cx="48828" cy="59744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20482" name="Image 32" descr="doom_comp_6.jpg"/>
          <p:cNvPicPr>
            <a:picLocks noChangeAspect="1"/>
          </p:cNvPicPr>
          <p:nvPr/>
        </p:nvPicPr>
        <p:blipFill>
          <a:blip r:embed="rId3"/>
          <a:srcRect l="66179" r="-1379"/>
          <a:stretch>
            <a:fillRect/>
          </a:stretch>
        </p:blipFill>
        <p:spPr bwMode="auto">
          <a:xfrm>
            <a:off x="7552928" y="880609"/>
            <a:ext cx="663575" cy="1887538"/>
          </a:xfrm>
          <a:prstGeom prst="rect">
            <a:avLst/>
          </a:prstGeom>
          <a:noFill/>
          <a:ln w="9525">
            <a:noFill/>
            <a:miter lim="800000"/>
            <a:headEnd/>
            <a:tailEnd/>
          </a:ln>
        </p:spPr>
      </p:pic>
      <p:sp>
        <p:nvSpPr>
          <p:cNvPr id="31" name="Rectangle 30"/>
          <p:cNvSpPr/>
          <p:nvPr/>
        </p:nvSpPr>
        <p:spPr>
          <a:xfrm flipH="1">
            <a:off x="7540228" y="742497"/>
            <a:ext cx="460375" cy="2089150"/>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0484" name="Image 26" descr="doom_comp_6.jpg"/>
          <p:cNvPicPr>
            <a:picLocks noChangeAspect="1"/>
          </p:cNvPicPr>
          <p:nvPr/>
        </p:nvPicPr>
        <p:blipFill>
          <a:blip r:embed="rId3"/>
          <a:srcRect r="64084"/>
          <a:stretch>
            <a:fillRect/>
          </a:stretch>
        </p:blipFill>
        <p:spPr bwMode="auto">
          <a:xfrm>
            <a:off x="829866" y="880609"/>
            <a:ext cx="677862" cy="1887538"/>
          </a:xfrm>
          <a:prstGeom prst="rect">
            <a:avLst/>
          </a:prstGeom>
          <a:noFill/>
          <a:ln w="9525">
            <a:noFill/>
            <a:miter lim="800000"/>
            <a:headEnd/>
            <a:tailEnd/>
          </a:ln>
        </p:spPr>
      </p:pic>
      <p:sp>
        <p:nvSpPr>
          <p:cNvPr id="28" name="Rectangle 27"/>
          <p:cNvSpPr/>
          <p:nvPr/>
        </p:nvSpPr>
        <p:spPr>
          <a:xfrm>
            <a:off x="1026716" y="669472"/>
            <a:ext cx="493712" cy="2089150"/>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Ellipse 4"/>
          <p:cNvSpPr/>
          <p:nvPr/>
        </p:nvSpPr>
        <p:spPr bwMode="auto">
          <a:xfrm>
            <a:off x="1520428" y="1676748"/>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Ellipse 5"/>
          <p:cNvSpPr/>
          <p:nvPr/>
        </p:nvSpPr>
        <p:spPr bwMode="auto">
          <a:xfrm>
            <a:off x="2447770" y="569993"/>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 name="Ellipse 6"/>
          <p:cNvSpPr/>
          <p:nvPr/>
        </p:nvSpPr>
        <p:spPr bwMode="auto">
          <a:xfrm>
            <a:off x="2479159" y="1307826"/>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 name="Ellipse 7"/>
          <p:cNvSpPr/>
          <p:nvPr/>
        </p:nvSpPr>
        <p:spPr bwMode="auto">
          <a:xfrm>
            <a:off x="2698882" y="2199374"/>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 name="Ellipse 8"/>
          <p:cNvSpPr/>
          <p:nvPr/>
        </p:nvSpPr>
        <p:spPr bwMode="auto">
          <a:xfrm>
            <a:off x="3106938" y="600737"/>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 name="Ellipse 9"/>
          <p:cNvSpPr/>
          <p:nvPr/>
        </p:nvSpPr>
        <p:spPr bwMode="auto">
          <a:xfrm>
            <a:off x="3452216" y="1795591"/>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Ellipse 10"/>
          <p:cNvSpPr/>
          <p:nvPr/>
        </p:nvSpPr>
        <p:spPr bwMode="auto">
          <a:xfrm>
            <a:off x="4507960" y="1646000"/>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13" name="Connecteur droit avec flèche 12"/>
          <p:cNvCxnSpPr>
            <a:stCxn id="5" idx="7"/>
            <a:endCxn id="6" idx="3"/>
          </p:cNvCxnSpPr>
          <p:nvPr/>
        </p:nvCxnSpPr>
        <p:spPr bwMode="auto">
          <a:xfrm rot="5400000" flipH="1" flipV="1">
            <a:off x="1722924" y="950861"/>
            <a:ext cx="867629" cy="683194"/>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6" name="Connecteur droit avec flèche 15"/>
          <p:cNvCxnSpPr>
            <a:stCxn id="5" idx="6"/>
            <a:endCxn id="7" idx="2"/>
          </p:cNvCxnSpPr>
          <p:nvPr/>
        </p:nvCxnSpPr>
        <p:spPr bwMode="auto">
          <a:xfrm flipV="1">
            <a:off x="1865706" y="1476913"/>
            <a:ext cx="613453" cy="36892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9" name="Connecteur droit avec flèche 18"/>
          <p:cNvCxnSpPr>
            <a:stCxn id="6" idx="6"/>
            <a:endCxn id="9" idx="2"/>
          </p:cNvCxnSpPr>
          <p:nvPr/>
        </p:nvCxnSpPr>
        <p:spPr bwMode="auto">
          <a:xfrm>
            <a:off x="2793294" y="739062"/>
            <a:ext cx="313414" cy="3006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22" name="Connecteur droit avec flèche 21"/>
          <p:cNvCxnSpPr>
            <a:stCxn id="5" idx="5"/>
            <a:endCxn id="8" idx="1"/>
          </p:cNvCxnSpPr>
          <p:nvPr/>
        </p:nvCxnSpPr>
        <p:spPr bwMode="auto">
          <a:xfrm rot="16200000" flipH="1">
            <a:off x="2140544" y="1639995"/>
            <a:ext cx="283500" cy="93430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25" name="Connecteur droit avec flèche 24"/>
          <p:cNvCxnSpPr>
            <a:stCxn id="8" idx="7"/>
            <a:endCxn id="9" idx="3"/>
          </p:cNvCxnSpPr>
          <p:nvPr/>
        </p:nvCxnSpPr>
        <p:spPr bwMode="auto">
          <a:xfrm rot="5400000" flipH="1" flipV="1">
            <a:off x="2395605" y="1487520"/>
            <a:ext cx="1359342" cy="163084"/>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29" name="Connecteur droit avec flèche 28"/>
          <p:cNvCxnSpPr>
            <a:stCxn id="10" idx="0"/>
            <a:endCxn id="9" idx="5"/>
          </p:cNvCxnSpPr>
          <p:nvPr/>
        </p:nvCxnSpPr>
        <p:spPr bwMode="auto">
          <a:xfrm rot="16200000" flipV="1">
            <a:off x="3060151" y="1230887"/>
            <a:ext cx="906204" cy="223204"/>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4" name="Connecteur droit avec flèche 33"/>
          <p:cNvCxnSpPr>
            <a:stCxn id="7" idx="6"/>
            <a:endCxn id="10" idx="1"/>
          </p:cNvCxnSpPr>
          <p:nvPr/>
        </p:nvCxnSpPr>
        <p:spPr bwMode="auto">
          <a:xfrm>
            <a:off x="2824437" y="1476913"/>
            <a:ext cx="678344" cy="36820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8" name="Connecteur droit avec flèche 37"/>
          <p:cNvCxnSpPr>
            <a:stCxn id="10" idx="7"/>
            <a:endCxn id="11" idx="3"/>
          </p:cNvCxnSpPr>
          <p:nvPr/>
        </p:nvCxnSpPr>
        <p:spPr bwMode="auto">
          <a:xfrm rot="16200000" flipH="1">
            <a:off x="4107959" y="1484084"/>
            <a:ext cx="89535" cy="81159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43" name="Connecteur droit avec flèche 42"/>
          <p:cNvCxnSpPr>
            <a:stCxn id="8" idx="6"/>
            <a:endCxn id="10" idx="3"/>
          </p:cNvCxnSpPr>
          <p:nvPr/>
        </p:nvCxnSpPr>
        <p:spPr bwMode="auto">
          <a:xfrm flipV="1">
            <a:off x="3044160" y="2084241"/>
            <a:ext cx="458621" cy="284220"/>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83" name="Ellipse 82"/>
          <p:cNvSpPr/>
          <p:nvPr/>
        </p:nvSpPr>
        <p:spPr bwMode="auto">
          <a:xfrm>
            <a:off x="3797494" y="262563"/>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84" name="Connecteur droit avec flèche 83"/>
          <p:cNvCxnSpPr>
            <a:stCxn id="9" idx="7"/>
          </p:cNvCxnSpPr>
          <p:nvPr/>
        </p:nvCxnSpPr>
        <p:spPr bwMode="auto">
          <a:xfrm rot="5400000" flipH="1" flipV="1">
            <a:off x="3436522" y="288985"/>
            <a:ext cx="326169" cy="39541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99" name="Ellipse 98"/>
          <p:cNvSpPr/>
          <p:nvPr/>
        </p:nvSpPr>
        <p:spPr bwMode="auto">
          <a:xfrm>
            <a:off x="4385886" y="739062"/>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103" name="Connecteur droit avec flèche 102"/>
          <p:cNvCxnSpPr>
            <a:stCxn id="83" idx="6"/>
            <a:endCxn id="99" idx="1"/>
          </p:cNvCxnSpPr>
          <p:nvPr/>
        </p:nvCxnSpPr>
        <p:spPr bwMode="auto">
          <a:xfrm>
            <a:off x="4142772" y="431650"/>
            <a:ext cx="293679" cy="356936"/>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106" name="Connecteur droit avec flèche 105"/>
          <p:cNvCxnSpPr>
            <a:stCxn id="99" idx="4"/>
            <a:endCxn id="11" idx="0"/>
          </p:cNvCxnSpPr>
          <p:nvPr/>
        </p:nvCxnSpPr>
        <p:spPr bwMode="auto">
          <a:xfrm rot="16200000" flipH="1">
            <a:off x="4335180" y="1300581"/>
            <a:ext cx="568764" cy="122074"/>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09" name="Connecteur droit avec flèche 108"/>
          <p:cNvCxnSpPr>
            <a:stCxn id="9" idx="6"/>
            <a:endCxn id="11" idx="2"/>
          </p:cNvCxnSpPr>
          <p:nvPr/>
        </p:nvCxnSpPr>
        <p:spPr bwMode="auto">
          <a:xfrm>
            <a:off x="3452216" y="769824"/>
            <a:ext cx="1055744" cy="1045263"/>
          </a:xfrm>
          <a:prstGeom prst="straightConnector1">
            <a:avLst/>
          </a:prstGeom>
          <a:ln>
            <a:solidFill>
              <a:srgbClr val="00B050"/>
            </a:solidFill>
            <a:headEnd type="arrow"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30" name="Connecteur droit avec flèche 29"/>
          <p:cNvCxnSpPr>
            <a:stCxn id="10" idx="0"/>
          </p:cNvCxnSpPr>
          <p:nvPr/>
        </p:nvCxnSpPr>
        <p:spPr bwMode="auto">
          <a:xfrm rot="5400000" flipH="1" flipV="1">
            <a:off x="3207875" y="1017559"/>
            <a:ext cx="1195013" cy="36105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2" name="Connecteur droit avec flèche 31"/>
          <p:cNvCxnSpPr>
            <a:stCxn id="99" idx="2"/>
          </p:cNvCxnSpPr>
          <p:nvPr/>
        </p:nvCxnSpPr>
        <p:spPr bwMode="auto">
          <a:xfrm rot="10800000" flipV="1">
            <a:off x="2824272" y="908149"/>
            <a:ext cx="1561615" cy="49236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pic>
        <p:nvPicPr>
          <p:cNvPr id="33" name="Picture 5" descr="C:\SLEFEBVR\BUILDS\TexResize\2.grow006.png"/>
          <p:cNvPicPr>
            <a:picLocks noChangeAspect="1" noChangeArrowheads="1"/>
          </p:cNvPicPr>
          <p:nvPr/>
        </p:nvPicPr>
        <p:blipFill>
          <a:blip r:embed="rId4"/>
          <a:srcRect/>
          <a:stretch>
            <a:fillRect/>
          </a:stretch>
        </p:blipFill>
        <p:spPr bwMode="auto">
          <a:xfrm>
            <a:off x="4048606" y="3151061"/>
            <a:ext cx="65172" cy="1853773"/>
          </a:xfrm>
          <a:prstGeom prst="rect">
            <a:avLst/>
          </a:prstGeom>
          <a:noFill/>
          <a:ln w="9525">
            <a:noFill/>
            <a:miter lim="800000"/>
            <a:headEnd/>
            <a:tailEnd/>
          </a:ln>
        </p:spPr>
      </p:pic>
      <p:pic>
        <p:nvPicPr>
          <p:cNvPr id="35" name="Picture 6" descr="C:\SLEFEBVR\BUILDS\TexResize\2.grow007.png"/>
          <p:cNvPicPr>
            <a:picLocks noChangeAspect="1" noChangeArrowheads="1"/>
          </p:cNvPicPr>
          <p:nvPr/>
        </p:nvPicPr>
        <p:blipFill>
          <a:blip r:embed="rId5"/>
          <a:srcRect/>
          <a:stretch>
            <a:fillRect/>
          </a:stretch>
        </p:blipFill>
        <p:spPr bwMode="auto">
          <a:xfrm>
            <a:off x="4048605" y="3151061"/>
            <a:ext cx="173791" cy="1853773"/>
          </a:xfrm>
          <a:prstGeom prst="rect">
            <a:avLst/>
          </a:prstGeom>
          <a:noFill/>
          <a:ln w="9525">
            <a:noFill/>
            <a:miter lim="800000"/>
            <a:headEnd/>
            <a:tailEnd/>
          </a:ln>
        </p:spPr>
      </p:pic>
      <p:pic>
        <p:nvPicPr>
          <p:cNvPr id="36" name="Picture 7" descr="C:\SLEFEBVR\BUILDS\TexResize\2.grow008.png"/>
          <p:cNvPicPr>
            <a:picLocks noChangeAspect="1" noChangeArrowheads="1"/>
          </p:cNvPicPr>
          <p:nvPr/>
        </p:nvPicPr>
        <p:blipFill>
          <a:blip r:embed="rId6"/>
          <a:srcRect/>
          <a:stretch>
            <a:fillRect/>
          </a:stretch>
        </p:blipFill>
        <p:spPr bwMode="auto">
          <a:xfrm>
            <a:off x="4048605" y="3151061"/>
            <a:ext cx="318617" cy="1853773"/>
          </a:xfrm>
          <a:prstGeom prst="rect">
            <a:avLst/>
          </a:prstGeom>
          <a:noFill/>
          <a:ln w="9525">
            <a:noFill/>
            <a:miter lim="800000"/>
            <a:headEnd/>
            <a:tailEnd/>
          </a:ln>
        </p:spPr>
      </p:pic>
      <p:pic>
        <p:nvPicPr>
          <p:cNvPr id="37" name="Picture 8" descr="C:\SLEFEBVR\BUILDS\TexResize\2.grow009.png"/>
          <p:cNvPicPr>
            <a:picLocks noChangeAspect="1" noChangeArrowheads="1"/>
          </p:cNvPicPr>
          <p:nvPr/>
        </p:nvPicPr>
        <p:blipFill>
          <a:blip r:embed="rId6"/>
          <a:srcRect/>
          <a:stretch>
            <a:fillRect/>
          </a:stretch>
        </p:blipFill>
        <p:spPr bwMode="auto">
          <a:xfrm>
            <a:off x="4048605" y="3151061"/>
            <a:ext cx="318617" cy="1853773"/>
          </a:xfrm>
          <a:prstGeom prst="rect">
            <a:avLst/>
          </a:prstGeom>
          <a:noFill/>
          <a:ln w="9525">
            <a:noFill/>
            <a:miter lim="800000"/>
            <a:headEnd/>
            <a:tailEnd/>
          </a:ln>
        </p:spPr>
      </p:pic>
      <p:pic>
        <p:nvPicPr>
          <p:cNvPr id="39" name="Picture 9" descr="C:\SLEFEBVR\BUILDS\TexResize\2.grow010.png"/>
          <p:cNvPicPr>
            <a:picLocks noChangeAspect="1" noChangeArrowheads="1"/>
          </p:cNvPicPr>
          <p:nvPr/>
        </p:nvPicPr>
        <p:blipFill>
          <a:blip r:embed="rId7"/>
          <a:srcRect/>
          <a:stretch>
            <a:fillRect/>
          </a:stretch>
        </p:blipFill>
        <p:spPr bwMode="auto">
          <a:xfrm>
            <a:off x="4048605" y="3151061"/>
            <a:ext cx="383789" cy="1853773"/>
          </a:xfrm>
          <a:prstGeom prst="rect">
            <a:avLst/>
          </a:prstGeom>
          <a:noFill/>
          <a:ln w="9525">
            <a:noFill/>
            <a:miter lim="800000"/>
            <a:headEnd/>
            <a:tailEnd/>
          </a:ln>
        </p:spPr>
      </p:pic>
      <p:pic>
        <p:nvPicPr>
          <p:cNvPr id="40" name="Picture 10" descr="C:\SLEFEBVR\BUILDS\TexResize\2.grow011.png"/>
          <p:cNvPicPr>
            <a:picLocks noChangeAspect="1" noChangeArrowheads="1"/>
          </p:cNvPicPr>
          <p:nvPr/>
        </p:nvPicPr>
        <p:blipFill>
          <a:blip r:embed="rId8"/>
          <a:srcRect/>
          <a:stretch>
            <a:fillRect/>
          </a:stretch>
        </p:blipFill>
        <p:spPr bwMode="auto">
          <a:xfrm>
            <a:off x="4048605" y="3151061"/>
            <a:ext cx="441719" cy="1853773"/>
          </a:xfrm>
          <a:prstGeom prst="rect">
            <a:avLst/>
          </a:prstGeom>
          <a:noFill/>
          <a:ln w="9525">
            <a:noFill/>
            <a:miter lim="800000"/>
            <a:headEnd/>
            <a:tailEnd/>
          </a:ln>
        </p:spPr>
      </p:pic>
      <p:pic>
        <p:nvPicPr>
          <p:cNvPr id="41" name="Picture 11" descr="C:\SLEFEBVR\BUILDS\TexResize\2.grow012.png"/>
          <p:cNvPicPr>
            <a:picLocks noChangeAspect="1" noChangeArrowheads="1"/>
          </p:cNvPicPr>
          <p:nvPr/>
        </p:nvPicPr>
        <p:blipFill>
          <a:blip r:embed="rId9"/>
          <a:srcRect/>
          <a:stretch>
            <a:fillRect/>
          </a:stretch>
        </p:blipFill>
        <p:spPr bwMode="auto">
          <a:xfrm>
            <a:off x="4048606" y="3151061"/>
            <a:ext cx="543098" cy="1853773"/>
          </a:xfrm>
          <a:prstGeom prst="rect">
            <a:avLst/>
          </a:prstGeom>
          <a:noFill/>
          <a:ln w="9525">
            <a:noFill/>
            <a:miter lim="800000"/>
            <a:headEnd/>
            <a:tailEnd/>
          </a:ln>
        </p:spPr>
      </p:pic>
      <p:pic>
        <p:nvPicPr>
          <p:cNvPr id="42" name="Picture 12" descr="C:\SLEFEBVR\BUILDS\TexResize\2.grow013.png"/>
          <p:cNvPicPr>
            <a:picLocks noChangeAspect="1" noChangeArrowheads="1"/>
          </p:cNvPicPr>
          <p:nvPr/>
        </p:nvPicPr>
        <p:blipFill>
          <a:blip r:embed="rId10"/>
          <a:srcRect/>
          <a:stretch>
            <a:fillRect/>
          </a:stretch>
        </p:blipFill>
        <p:spPr bwMode="auto">
          <a:xfrm>
            <a:off x="4048606" y="3151061"/>
            <a:ext cx="644476" cy="1853773"/>
          </a:xfrm>
          <a:prstGeom prst="rect">
            <a:avLst/>
          </a:prstGeom>
          <a:noFill/>
          <a:ln w="9525">
            <a:noFill/>
            <a:miter lim="800000"/>
            <a:headEnd/>
            <a:tailEnd/>
          </a:ln>
        </p:spPr>
      </p:pic>
      <p:pic>
        <p:nvPicPr>
          <p:cNvPr id="44" name="Picture 13" descr="C:\SLEFEBVR\BUILDS\TexResize\2.grow014.png"/>
          <p:cNvPicPr>
            <a:picLocks noChangeAspect="1" noChangeArrowheads="1"/>
          </p:cNvPicPr>
          <p:nvPr/>
        </p:nvPicPr>
        <p:blipFill>
          <a:blip r:embed="rId11"/>
          <a:srcRect/>
          <a:stretch>
            <a:fillRect/>
          </a:stretch>
        </p:blipFill>
        <p:spPr bwMode="auto">
          <a:xfrm>
            <a:off x="4048606" y="3151061"/>
            <a:ext cx="847232" cy="1853773"/>
          </a:xfrm>
          <a:prstGeom prst="rect">
            <a:avLst/>
          </a:prstGeom>
          <a:noFill/>
          <a:ln w="9525">
            <a:noFill/>
            <a:miter lim="800000"/>
            <a:headEnd/>
            <a:tailEnd/>
          </a:ln>
        </p:spPr>
      </p:pic>
      <p:pic>
        <p:nvPicPr>
          <p:cNvPr id="45" name="Picture 14" descr="C:\SLEFEBVR\BUILDS\TexResize\2.grow015.png"/>
          <p:cNvPicPr>
            <a:picLocks noChangeAspect="1" noChangeArrowheads="1"/>
          </p:cNvPicPr>
          <p:nvPr/>
        </p:nvPicPr>
        <p:blipFill>
          <a:blip r:embed="rId11"/>
          <a:srcRect/>
          <a:stretch>
            <a:fillRect/>
          </a:stretch>
        </p:blipFill>
        <p:spPr bwMode="auto">
          <a:xfrm>
            <a:off x="4048606" y="3151061"/>
            <a:ext cx="847232" cy="1853773"/>
          </a:xfrm>
          <a:prstGeom prst="rect">
            <a:avLst/>
          </a:prstGeom>
          <a:noFill/>
          <a:ln w="9525">
            <a:noFill/>
            <a:miter lim="800000"/>
            <a:headEnd/>
            <a:tailEnd/>
          </a:ln>
        </p:spPr>
      </p:pic>
      <p:pic>
        <p:nvPicPr>
          <p:cNvPr id="46" name="Picture 15" descr="C:\SLEFEBVR\BUILDS\TexResize\2.grow016.png"/>
          <p:cNvPicPr>
            <a:picLocks noChangeAspect="1" noChangeArrowheads="1"/>
          </p:cNvPicPr>
          <p:nvPr/>
        </p:nvPicPr>
        <p:blipFill>
          <a:blip r:embed="rId12"/>
          <a:srcRect/>
          <a:stretch>
            <a:fillRect/>
          </a:stretch>
        </p:blipFill>
        <p:spPr bwMode="auto">
          <a:xfrm>
            <a:off x="4048605" y="3151061"/>
            <a:ext cx="926887" cy="1853773"/>
          </a:xfrm>
          <a:prstGeom prst="rect">
            <a:avLst/>
          </a:prstGeom>
          <a:noFill/>
          <a:ln w="9525">
            <a:noFill/>
            <a:miter lim="800000"/>
            <a:headEnd/>
            <a:tailEnd/>
          </a:ln>
        </p:spPr>
      </p:pic>
      <p:pic>
        <p:nvPicPr>
          <p:cNvPr id="47" name="Picture 16" descr="C:\SLEFEBVR\BUILDS\TexResize\2.grow017.png"/>
          <p:cNvPicPr>
            <a:picLocks noChangeAspect="1" noChangeArrowheads="1"/>
          </p:cNvPicPr>
          <p:nvPr/>
        </p:nvPicPr>
        <p:blipFill>
          <a:blip r:embed="rId13"/>
          <a:srcRect/>
          <a:stretch>
            <a:fillRect/>
          </a:stretch>
        </p:blipFill>
        <p:spPr bwMode="auto">
          <a:xfrm>
            <a:off x="4048605" y="3151061"/>
            <a:ext cx="1021023" cy="1853773"/>
          </a:xfrm>
          <a:prstGeom prst="rect">
            <a:avLst/>
          </a:prstGeom>
          <a:noFill/>
          <a:ln w="9525">
            <a:noFill/>
            <a:miter lim="800000"/>
            <a:headEnd/>
            <a:tailEnd/>
          </a:ln>
        </p:spPr>
      </p:pic>
      <p:pic>
        <p:nvPicPr>
          <p:cNvPr id="48" name="Picture 17" descr="C:\SLEFEBVR\BUILDS\TexResize\2.grow018.png"/>
          <p:cNvPicPr>
            <a:picLocks noChangeAspect="1" noChangeArrowheads="1"/>
          </p:cNvPicPr>
          <p:nvPr/>
        </p:nvPicPr>
        <p:blipFill>
          <a:blip r:embed="rId14"/>
          <a:srcRect/>
          <a:stretch>
            <a:fillRect/>
          </a:stretch>
        </p:blipFill>
        <p:spPr bwMode="auto">
          <a:xfrm>
            <a:off x="4048606" y="3151061"/>
            <a:ext cx="1136884" cy="1853773"/>
          </a:xfrm>
          <a:prstGeom prst="rect">
            <a:avLst/>
          </a:prstGeom>
          <a:noFill/>
          <a:ln w="9525">
            <a:noFill/>
            <a:miter lim="800000"/>
            <a:headEnd/>
            <a:tailEnd/>
          </a:ln>
        </p:spPr>
      </p:pic>
      <p:pic>
        <p:nvPicPr>
          <p:cNvPr id="49" name="Picture 18" descr="C:\SLEFEBVR\BUILDS\TexResize\2.grow019.png"/>
          <p:cNvPicPr>
            <a:picLocks noChangeAspect="1" noChangeArrowheads="1"/>
          </p:cNvPicPr>
          <p:nvPr/>
        </p:nvPicPr>
        <p:blipFill>
          <a:blip r:embed="rId15"/>
          <a:srcRect/>
          <a:stretch>
            <a:fillRect/>
          </a:stretch>
        </p:blipFill>
        <p:spPr bwMode="auto">
          <a:xfrm>
            <a:off x="4048605" y="3151061"/>
            <a:ext cx="1151367" cy="1853773"/>
          </a:xfrm>
          <a:prstGeom prst="rect">
            <a:avLst/>
          </a:prstGeom>
          <a:noFill/>
          <a:ln w="9525">
            <a:noFill/>
            <a:miter lim="800000"/>
            <a:headEnd/>
            <a:tailEnd/>
          </a:ln>
        </p:spPr>
      </p:pic>
      <p:pic>
        <p:nvPicPr>
          <p:cNvPr id="50" name="Picture 19" descr="C:\SLEFEBVR\BUILDS\TexResize\2.grow020.png"/>
          <p:cNvPicPr>
            <a:picLocks noChangeAspect="1" noChangeArrowheads="1"/>
          </p:cNvPicPr>
          <p:nvPr/>
        </p:nvPicPr>
        <p:blipFill>
          <a:blip r:embed="rId16"/>
          <a:srcRect/>
          <a:stretch>
            <a:fillRect/>
          </a:stretch>
        </p:blipFill>
        <p:spPr bwMode="auto">
          <a:xfrm>
            <a:off x="4048605" y="3151061"/>
            <a:ext cx="1165849" cy="1853773"/>
          </a:xfrm>
          <a:prstGeom prst="rect">
            <a:avLst/>
          </a:prstGeom>
          <a:noFill/>
          <a:ln w="9525">
            <a:noFill/>
            <a:miter lim="800000"/>
            <a:headEnd/>
            <a:tailEnd/>
          </a:ln>
        </p:spPr>
      </p:pic>
      <p:pic>
        <p:nvPicPr>
          <p:cNvPr id="51" name="Picture 20" descr="C:\SLEFEBVR\BUILDS\TexResize\2.grow021.png"/>
          <p:cNvPicPr>
            <a:picLocks noChangeAspect="1" noChangeArrowheads="1"/>
          </p:cNvPicPr>
          <p:nvPr/>
        </p:nvPicPr>
        <p:blipFill>
          <a:blip r:embed="rId17"/>
          <a:srcRect/>
          <a:stretch>
            <a:fillRect/>
          </a:stretch>
        </p:blipFill>
        <p:spPr bwMode="auto">
          <a:xfrm>
            <a:off x="4048606" y="3151061"/>
            <a:ext cx="1180332" cy="1853773"/>
          </a:xfrm>
          <a:prstGeom prst="rect">
            <a:avLst/>
          </a:prstGeom>
          <a:noFill/>
          <a:ln w="9525">
            <a:noFill/>
            <a:miter lim="800000"/>
            <a:headEnd/>
            <a:tailEnd/>
          </a:ln>
        </p:spPr>
      </p:pic>
      <p:pic>
        <p:nvPicPr>
          <p:cNvPr id="52" name="Picture 21" descr="C:\SLEFEBVR\BUILDS\TexResize\2.grow022.png"/>
          <p:cNvPicPr>
            <a:picLocks noChangeAspect="1" noChangeArrowheads="1"/>
          </p:cNvPicPr>
          <p:nvPr/>
        </p:nvPicPr>
        <p:blipFill>
          <a:blip r:embed="rId18"/>
          <a:srcRect/>
          <a:stretch>
            <a:fillRect/>
          </a:stretch>
        </p:blipFill>
        <p:spPr bwMode="auto">
          <a:xfrm>
            <a:off x="4048606" y="3151061"/>
            <a:ext cx="1180332" cy="1853773"/>
          </a:xfrm>
          <a:prstGeom prst="rect">
            <a:avLst/>
          </a:prstGeom>
          <a:noFill/>
          <a:ln w="9525">
            <a:noFill/>
            <a:miter lim="800000"/>
            <a:headEnd/>
            <a:tailEnd/>
          </a:ln>
        </p:spPr>
      </p:pic>
      <p:sp>
        <p:nvSpPr>
          <p:cNvPr id="62" name="Ellipse 61"/>
          <p:cNvSpPr/>
          <p:nvPr/>
        </p:nvSpPr>
        <p:spPr bwMode="auto">
          <a:xfrm>
            <a:off x="3923042" y="2420448"/>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63" name="Connecteur droit avec flèche 62"/>
          <p:cNvCxnSpPr>
            <a:stCxn id="62" idx="7"/>
            <a:endCxn id="11" idx="4"/>
          </p:cNvCxnSpPr>
          <p:nvPr/>
        </p:nvCxnSpPr>
        <p:spPr bwMode="auto">
          <a:xfrm rot="5400000" flipH="1" flipV="1">
            <a:off x="4206278" y="1995651"/>
            <a:ext cx="485798" cy="462844"/>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64" name="Connecteur droit avec flèche 63"/>
          <p:cNvCxnSpPr>
            <a:stCxn id="8" idx="5"/>
            <a:endCxn id="62" idx="3"/>
          </p:cNvCxnSpPr>
          <p:nvPr/>
        </p:nvCxnSpPr>
        <p:spPr bwMode="auto">
          <a:xfrm rot="16200000" flipH="1">
            <a:off x="3373064" y="2108555"/>
            <a:ext cx="221074" cy="98001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67" name="Ellipse 66"/>
          <p:cNvSpPr/>
          <p:nvPr/>
        </p:nvSpPr>
        <p:spPr bwMode="auto">
          <a:xfrm>
            <a:off x="5241387" y="1231424"/>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8" name="Ellipse 67"/>
          <p:cNvSpPr/>
          <p:nvPr/>
        </p:nvSpPr>
        <p:spPr bwMode="auto">
          <a:xfrm>
            <a:off x="7194950" y="1646000"/>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69" name="Connecteur droit avec flèche 68"/>
          <p:cNvCxnSpPr>
            <a:stCxn id="11" idx="6"/>
            <a:endCxn id="67" idx="3"/>
          </p:cNvCxnSpPr>
          <p:nvPr/>
        </p:nvCxnSpPr>
        <p:spPr bwMode="auto">
          <a:xfrm flipV="1">
            <a:off x="4853238" y="1520074"/>
            <a:ext cx="438714" cy="295013"/>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70" name="Connecteur droit avec flèche 69"/>
          <p:cNvCxnSpPr>
            <a:stCxn id="67" idx="6"/>
            <a:endCxn id="68" idx="2"/>
          </p:cNvCxnSpPr>
          <p:nvPr/>
        </p:nvCxnSpPr>
        <p:spPr bwMode="auto">
          <a:xfrm>
            <a:off x="5586665" y="1400511"/>
            <a:ext cx="1608285" cy="41457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71" name="Ellipse 70"/>
          <p:cNvSpPr/>
          <p:nvPr/>
        </p:nvSpPr>
        <p:spPr bwMode="auto">
          <a:xfrm>
            <a:off x="5018182" y="213778"/>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72" name="Connecteur droit avec flèche 71"/>
          <p:cNvCxnSpPr>
            <a:stCxn id="83" idx="7"/>
            <a:endCxn id="71" idx="2"/>
          </p:cNvCxnSpPr>
          <p:nvPr/>
        </p:nvCxnSpPr>
        <p:spPr bwMode="auto">
          <a:xfrm rot="16200000" flipH="1">
            <a:off x="4519805" y="-115511"/>
            <a:ext cx="70778" cy="925975"/>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73" name="Ellipse 72"/>
          <p:cNvSpPr/>
          <p:nvPr/>
        </p:nvSpPr>
        <p:spPr bwMode="auto">
          <a:xfrm>
            <a:off x="6356750" y="312087"/>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74" name="Connecteur droit avec flèche 73"/>
          <p:cNvCxnSpPr>
            <a:stCxn id="71" idx="6"/>
            <a:endCxn id="73" idx="1"/>
          </p:cNvCxnSpPr>
          <p:nvPr/>
        </p:nvCxnSpPr>
        <p:spPr bwMode="auto">
          <a:xfrm flipV="1">
            <a:off x="5363460" y="361611"/>
            <a:ext cx="1043855" cy="21254"/>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75" name="Connecteur droit avec flèche 74"/>
          <p:cNvCxnSpPr>
            <a:stCxn id="73" idx="5"/>
            <a:endCxn id="68" idx="0"/>
          </p:cNvCxnSpPr>
          <p:nvPr/>
        </p:nvCxnSpPr>
        <p:spPr bwMode="auto">
          <a:xfrm rot="16200000" flipH="1">
            <a:off x="6486895" y="765305"/>
            <a:ext cx="1045263" cy="71612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77" name="Connecteur droit avec flèche 76"/>
          <p:cNvCxnSpPr>
            <a:stCxn id="99" idx="7"/>
          </p:cNvCxnSpPr>
          <p:nvPr/>
        </p:nvCxnSpPr>
        <p:spPr bwMode="auto">
          <a:xfrm rot="5400000" flipH="1" flipV="1">
            <a:off x="4756796" y="475755"/>
            <a:ext cx="236634" cy="389029"/>
          </a:xfrm>
          <a:prstGeom prst="straightConnector1">
            <a:avLst/>
          </a:prstGeom>
          <a:ln>
            <a:solidFill>
              <a:srgbClr val="00B050"/>
            </a:solidFill>
            <a:headEnd type="arrow" w="med" len="med"/>
            <a:tailEnd type="none" w="med" len="med"/>
          </a:ln>
        </p:spPr>
        <p:style>
          <a:lnRef idx="3">
            <a:schemeClr val="accent1"/>
          </a:lnRef>
          <a:fillRef idx="0">
            <a:schemeClr val="accent1"/>
          </a:fillRef>
          <a:effectRef idx="2">
            <a:schemeClr val="accent1"/>
          </a:effectRef>
          <a:fontRef idx="minor">
            <a:schemeClr val="tx1"/>
          </a:fontRef>
        </p:style>
      </p:cxnSp>
      <p:sp>
        <p:nvSpPr>
          <p:cNvPr id="78" name="Ellipse 77"/>
          <p:cNvSpPr/>
          <p:nvPr/>
        </p:nvSpPr>
        <p:spPr bwMode="auto">
          <a:xfrm>
            <a:off x="5464591" y="2318936"/>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79" name="Connecteur droit avec flèche 78"/>
          <p:cNvCxnSpPr>
            <a:stCxn id="146" idx="0"/>
            <a:endCxn id="152" idx="4"/>
          </p:cNvCxnSpPr>
          <p:nvPr/>
        </p:nvCxnSpPr>
        <p:spPr bwMode="auto">
          <a:xfrm rot="16200000" flipV="1">
            <a:off x="5997231" y="1686688"/>
            <a:ext cx="819377" cy="34607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80" name="Connecteur droit avec flèche 79"/>
          <p:cNvCxnSpPr>
            <a:stCxn id="99" idx="5"/>
            <a:endCxn id="67" idx="1"/>
          </p:cNvCxnSpPr>
          <p:nvPr/>
        </p:nvCxnSpPr>
        <p:spPr bwMode="auto">
          <a:xfrm rot="16200000" flipH="1">
            <a:off x="4859657" y="848653"/>
            <a:ext cx="253236" cy="611353"/>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90" name="Connecteur droit avec flèche 89"/>
          <p:cNvCxnSpPr>
            <a:stCxn id="62" idx="6"/>
            <a:endCxn id="78" idx="3"/>
          </p:cNvCxnSpPr>
          <p:nvPr/>
        </p:nvCxnSpPr>
        <p:spPr bwMode="auto">
          <a:xfrm>
            <a:off x="4268320" y="2589535"/>
            <a:ext cx="1246836" cy="18051"/>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01" name="Connecteur droit avec flèche 100"/>
          <p:cNvCxnSpPr>
            <a:stCxn id="78" idx="6"/>
            <a:endCxn id="146" idx="2"/>
          </p:cNvCxnSpPr>
          <p:nvPr/>
        </p:nvCxnSpPr>
        <p:spPr bwMode="auto">
          <a:xfrm flipV="1">
            <a:off x="5809869" y="2438499"/>
            <a:ext cx="597447" cy="49524"/>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10" name="Connecteur droit avec flèche 109"/>
          <p:cNvCxnSpPr>
            <a:stCxn id="10" idx="5"/>
            <a:endCxn id="62" idx="0"/>
          </p:cNvCxnSpPr>
          <p:nvPr/>
        </p:nvCxnSpPr>
        <p:spPr bwMode="auto">
          <a:xfrm rot="16200000" flipH="1">
            <a:off x="3753202" y="2077968"/>
            <a:ext cx="336207" cy="34875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18" name="Connecteur droit avec flèche 117"/>
          <p:cNvCxnSpPr>
            <a:stCxn id="78" idx="2"/>
            <a:endCxn id="11" idx="5"/>
          </p:cNvCxnSpPr>
          <p:nvPr/>
        </p:nvCxnSpPr>
        <p:spPr bwMode="auto">
          <a:xfrm rot="10800000">
            <a:off x="4802673" y="1934651"/>
            <a:ext cx="661918" cy="553373"/>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21" name="Connecteur droit avec flèche 120"/>
          <p:cNvCxnSpPr>
            <a:stCxn id="67" idx="4"/>
            <a:endCxn id="78" idx="1"/>
          </p:cNvCxnSpPr>
          <p:nvPr/>
        </p:nvCxnSpPr>
        <p:spPr bwMode="auto">
          <a:xfrm rot="16200000" flipH="1">
            <a:off x="5065160" y="1918464"/>
            <a:ext cx="798862" cy="101130"/>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146" name="Ellipse 145"/>
          <p:cNvSpPr/>
          <p:nvPr/>
        </p:nvSpPr>
        <p:spPr bwMode="auto">
          <a:xfrm>
            <a:off x="6407316" y="2269412"/>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7" name="Ellipse 146"/>
          <p:cNvSpPr/>
          <p:nvPr/>
        </p:nvSpPr>
        <p:spPr bwMode="auto">
          <a:xfrm>
            <a:off x="5515156" y="600041"/>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2" name="Ellipse 151"/>
          <p:cNvSpPr/>
          <p:nvPr/>
        </p:nvSpPr>
        <p:spPr bwMode="auto">
          <a:xfrm>
            <a:off x="6061244" y="1111861"/>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155" name="Connecteur droit avec flèche 154"/>
          <p:cNvCxnSpPr>
            <a:stCxn id="152" idx="1"/>
            <a:endCxn id="147" idx="5"/>
          </p:cNvCxnSpPr>
          <p:nvPr/>
        </p:nvCxnSpPr>
        <p:spPr bwMode="auto">
          <a:xfrm rot="16200000" flipV="1">
            <a:off x="5824492" y="874068"/>
            <a:ext cx="272694" cy="301940"/>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62" name="Connecteur droit avec flèche 161"/>
          <p:cNvCxnSpPr>
            <a:stCxn id="78" idx="7"/>
            <a:endCxn id="152" idx="3"/>
          </p:cNvCxnSpPr>
          <p:nvPr/>
        </p:nvCxnSpPr>
        <p:spPr bwMode="auto">
          <a:xfrm rot="5400000" flipH="1" flipV="1">
            <a:off x="5451582" y="1708234"/>
            <a:ext cx="967949" cy="352505"/>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65" name="Connecteur droit avec flèche 164"/>
          <p:cNvCxnSpPr>
            <a:stCxn id="147" idx="7"/>
            <a:endCxn id="73" idx="3"/>
          </p:cNvCxnSpPr>
          <p:nvPr/>
        </p:nvCxnSpPr>
        <p:spPr bwMode="auto">
          <a:xfrm rot="5400000" flipH="1" flipV="1">
            <a:off x="6084178" y="326428"/>
            <a:ext cx="48828" cy="59744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300"/>
                                  </p:stCondLst>
                                  <p:childTnLst>
                                    <p:set>
                                      <p:cBhvr>
                                        <p:cTn id="9" dur="1" fill="hold">
                                          <p:stCondLst>
                                            <p:cond delay="0"/>
                                          </p:stCondLst>
                                        </p:cTn>
                                        <p:tgtEl>
                                          <p:spTgt spid="3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15"/>
                                        </p:tgtEl>
                                        <p:attrNameLst>
                                          <p:attrName>style.visibility</p:attrName>
                                        </p:attrNameLst>
                                      </p:cBhvr>
                                      <p:to>
                                        <p:strVal val="visible"/>
                                      </p:to>
                                    </p:set>
                                  </p:childTnLst>
                                </p:cTn>
                              </p:par>
                            </p:childTnLst>
                          </p:cTn>
                        </p:par>
                        <p:par>
                          <p:cTn id="12" fill="hold">
                            <p:stCondLst>
                              <p:cond delay="300"/>
                            </p:stCondLst>
                            <p:childTnLst>
                              <p:par>
                                <p:cTn id="13" presetID="1" presetClass="entr" presetSubtype="0" fill="hold" nodeType="afterEffect">
                                  <p:stCondLst>
                                    <p:cond delay="30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6"/>
                                        </p:tgtEl>
                                        <p:attrNameLst>
                                          <p:attrName>style.visibility</p:attrName>
                                        </p:attrNameLst>
                                      </p:cBhvr>
                                      <p:to>
                                        <p:strVal val="visible"/>
                                      </p:to>
                                    </p:set>
                                  </p:childTnLst>
                                </p:cTn>
                              </p:par>
                            </p:childTnLst>
                          </p:cTn>
                        </p:par>
                        <p:par>
                          <p:cTn id="17" fill="hold">
                            <p:stCondLst>
                              <p:cond delay="600"/>
                            </p:stCondLst>
                            <p:childTnLst>
                              <p:par>
                                <p:cTn id="18" presetID="1" presetClass="entr" presetSubtype="0" fill="hold" nodeType="afterEffect">
                                  <p:stCondLst>
                                    <p:cond delay="300"/>
                                  </p:stCondLst>
                                  <p:childTnLst>
                                    <p:set>
                                      <p:cBhvr>
                                        <p:cTn id="19" dur="1" fill="hold">
                                          <p:stCondLst>
                                            <p:cond delay="0"/>
                                          </p:stCondLst>
                                        </p:cTn>
                                        <p:tgtEl>
                                          <p:spTgt spid="37"/>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7"/>
                                        </p:tgtEl>
                                        <p:attrNameLst>
                                          <p:attrName>style.visibility</p:attrName>
                                        </p:attrNameLst>
                                      </p:cBhvr>
                                      <p:to>
                                        <p:strVal val="visible"/>
                                      </p:to>
                                    </p:set>
                                  </p:childTnLst>
                                </p:cTn>
                              </p:par>
                            </p:childTnLst>
                          </p:cTn>
                        </p:par>
                        <p:par>
                          <p:cTn id="22" fill="hold">
                            <p:stCondLst>
                              <p:cond delay="900"/>
                            </p:stCondLst>
                            <p:childTnLst>
                              <p:par>
                                <p:cTn id="23" presetID="1" presetClass="entr" presetSubtype="0" fill="hold" nodeType="afterEffect">
                                  <p:stCondLst>
                                    <p:cond delay="300"/>
                                  </p:stCondLst>
                                  <p:childTnLst>
                                    <p:set>
                                      <p:cBhvr>
                                        <p:cTn id="24" dur="1" fill="hold">
                                          <p:stCondLst>
                                            <p:cond delay="0"/>
                                          </p:stCondLst>
                                        </p:cTn>
                                        <p:tgtEl>
                                          <p:spTgt spid="39"/>
                                        </p:tgtEl>
                                        <p:attrNameLst>
                                          <p:attrName>style.visibility</p:attrName>
                                        </p:attrNameLst>
                                      </p:cBhvr>
                                      <p:to>
                                        <p:strVal val="visible"/>
                                      </p:to>
                                    </p:set>
                                  </p:childTnLst>
                                </p:cTn>
                              </p:par>
                            </p:childTnLst>
                          </p:cTn>
                        </p:par>
                        <p:par>
                          <p:cTn id="25" fill="hold">
                            <p:stCondLst>
                              <p:cond delay="1200"/>
                            </p:stCondLst>
                            <p:childTnLst>
                              <p:par>
                                <p:cTn id="26" presetID="1" presetClass="entr" presetSubtype="0" fill="hold" nodeType="afterEffect">
                                  <p:stCondLst>
                                    <p:cond delay="300"/>
                                  </p:stCondLst>
                                  <p:childTnLst>
                                    <p:set>
                                      <p:cBhvr>
                                        <p:cTn id="27" dur="1" fill="hold">
                                          <p:stCondLst>
                                            <p:cond delay="0"/>
                                          </p:stCondLst>
                                        </p:cTn>
                                        <p:tgtEl>
                                          <p:spTgt spid="4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32"/>
                                        </p:tgtEl>
                                        <p:attrNameLst>
                                          <p:attrName>style.visibility</p:attrName>
                                        </p:attrNameLst>
                                      </p:cBhvr>
                                      <p:to>
                                        <p:strVal val="visible"/>
                                      </p:to>
                                    </p:set>
                                  </p:childTnLst>
                                </p:cTn>
                              </p:par>
                            </p:childTnLst>
                          </p:cTn>
                        </p:par>
                        <p:par>
                          <p:cTn id="30" fill="hold">
                            <p:stCondLst>
                              <p:cond delay="1500"/>
                            </p:stCondLst>
                            <p:childTnLst>
                              <p:par>
                                <p:cTn id="31" presetID="1" presetClass="entr" presetSubtype="0" fill="hold" nodeType="afterEffect">
                                  <p:stCondLst>
                                    <p:cond delay="30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4"/>
                                        </p:tgtEl>
                                        <p:attrNameLst>
                                          <p:attrName>style.visibility</p:attrName>
                                        </p:attrNameLst>
                                      </p:cBhvr>
                                      <p:to>
                                        <p:strVal val="visible"/>
                                      </p:to>
                                    </p:set>
                                  </p:childTnLst>
                                </p:cTn>
                              </p:par>
                            </p:childTnLst>
                          </p:cTn>
                        </p:par>
                        <p:par>
                          <p:cTn id="35" fill="hold">
                            <p:stCondLst>
                              <p:cond delay="1800"/>
                            </p:stCondLst>
                            <p:childTnLst>
                              <p:par>
                                <p:cTn id="36" presetID="1" presetClass="entr" presetSubtype="0" fill="hold" nodeType="afterEffect">
                                  <p:stCondLst>
                                    <p:cond delay="300"/>
                                  </p:stCondLst>
                                  <p:childTnLst>
                                    <p:set>
                                      <p:cBhvr>
                                        <p:cTn id="37" dur="1" fill="hold">
                                          <p:stCondLst>
                                            <p:cond delay="0"/>
                                          </p:stCondLst>
                                        </p:cTn>
                                        <p:tgtEl>
                                          <p:spTgt spid="42"/>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33"/>
                                        </p:tgtEl>
                                        <p:attrNameLst>
                                          <p:attrName>style.visibility</p:attrName>
                                        </p:attrNameLst>
                                      </p:cBhvr>
                                      <p:to>
                                        <p:strVal val="visible"/>
                                      </p:to>
                                    </p:set>
                                  </p:childTnLst>
                                </p:cTn>
                              </p:par>
                            </p:childTnLst>
                          </p:cTn>
                        </p:par>
                        <p:par>
                          <p:cTn id="40" fill="hold">
                            <p:stCondLst>
                              <p:cond delay="2100"/>
                            </p:stCondLst>
                            <p:childTnLst>
                              <p:par>
                                <p:cTn id="41" presetID="1" presetClass="entr" presetSubtype="0" fill="hold" nodeType="afterEffect">
                                  <p:stCondLst>
                                    <p:cond delay="30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5"/>
                                        </p:tgtEl>
                                        <p:attrNameLst>
                                          <p:attrName>style.visibility</p:attrName>
                                        </p:attrNameLst>
                                      </p:cBhvr>
                                      <p:to>
                                        <p:strVal val="visible"/>
                                      </p:to>
                                    </p:set>
                                  </p:childTnLst>
                                </p:cTn>
                              </p:par>
                            </p:childTnLst>
                          </p:cTn>
                        </p:par>
                        <p:par>
                          <p:cTn id="45" fill="hold">
                            <p:stCondLst>
                              <p:cond delay="2400"/>
                            </p:stCondLst>
                            <p:childTnLst>
                              <p:par>
                                <p:cTn id="46" presetID="1" presetClass="entr" presetSubtype="0" fill="hold" nodeType="afterEffect">
                                  <p:stCondLst>
                                    <p:cond delay="300"/>
                                  </p:stCondLst>
                                  <p:childTnLst>
                                    <p:set>
                                      <p:cBhvr>
                                        <p:cTn id="47" dur="1" fill="hold">
                                          <p:stCondLst>
                                            <p:cond delay="0"/>
                                          </p:stCondLst>
                                        </p:cTn>
                                        <p:tgtEl>
                                          <p:spTgt spid="45"/>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36"/>
                                        </p:tgtEl>
                                        <p:attrNameLst>
                                          <p:attrName>style.visibility</p:attrName>
                                        </p:attrNameLst>
                                      </p:cBhvr>
                                      <p:to>
                                        <p:strVal val="visible"/>
                                      </p:to>
                                    </p:set>
                                  </p:childTnLst>
                                </p:cTn>
                              </p:par>
                            </p:childTnLst>
                          </p:cTn>
                        </p:par>
                        <p:par>
                          <p:cTn id="50" fill="hold">
                            <p:stCondLst>
                              <p:cond delay="2700"/>
                            </p:stCondLst>
                            <p:childTnLst>
                              <p:par>
                                <p:cTn id="51" presetID="1" presetClass="entr" presetSubtype="0" fill="hold" nodeType="afterEffect">
                                  <p:stCondLst>
                                    <p:cond delay="300"/>
                                  </p:stCondLst>
                                  <p:childTnLst>
                                    <p:set>
                                      <p:cBhvr>
                                        <p:cTn id="52" dur="1" fill="hold">
                                          <p:stCondLst>
                                            <p:cond delay="0"/>
                                          </p:stCondLst>
                                        </p:cTn>
                                        <p:tgtEl>
                                          <p:spTgt spid="46"/>
                                        </p:tgtEl>
                                        <p:attrNameLst>
                                          <p:attrName>style.visibility</p:attrName>
                                        </p:attrNameLst>
                                      </p:cBhvr>
                                      <p:to>
                                        <p:strVal val="visible"/>
                                      </p:to>
                                    </p:set>
                                  </p:childTnLst>
                                </p:cTn>
                              </p:par>
                            </p:childTnLst>
                          </p:cTn>
                        </p:par>
                        <p:par>
                          <p:cTn id="53" fill="hold">
                            <p:stCondLst>
                              <p:cond delay="3000"/>
                            </p:stCondLst>
                            <p:childTnLst>
                              <p:par>
                                <p:cTn id="54" presetID="1" presetClass="entr" presetSubtype="0" fill="hold" nodeType="afterEffect">
                                  <p:stCondLst>
                                    <p:cond delay="300"/>
                                  </p:stCondLst>
                                  <p:childTnLst>
                                    <p:set>
                                      <p:cBhvr>
                                        <p:cTn id="55" dur="1" fill="hold">
                                          <p:stCondLst>
                                            <p:cond delay="0"/>
                                          </p:stCondLst>
                                        </p:cTn>
                                        <p:tgtEl>
                                          <p:spTgt spid="47"/>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37"/>
                                        </p:tgtEl>
                                        <p:attrNameLst>
                                          <p:attrName>style.visibility</p:attrName>
                                        </p:attrNameLst>
                                      </p:cBhvr>
                                      <p:to>
                                        <p:strVal val="visible"/>
                                      </p:to>
                                    </p:set>
                                  </p:childTnLst>
                                </p:cTn>
                              </p:par>
                            </p:childTnLst>
                          </p:cTn>
                        </p:par>
                        <p:par>
                          <p:cTn id="58" fill="hold">
                            <p:stCondLst>
                              <p:cond delay="3300"/>
                            </p:stCondLst>
                            <p:childTnLst>
                              <p:par>
                                <p:cTn id="59" presetID="1" presetClass="entr" presetSubtype="0" fill="hold" nodeType="afterEffect">
                                  <p:stCondLst>
                                    <p:cond delay="300"/>
                                  </p:stCondLst>
                                  <p:childTnLst>
                                    <p:set>
                                      <p:cBhvr>
                                        <p:cTn id="60" dur="1" fill="hold">
                                          <p:stCondLst>
                                            <p:cond delay="0"/>
                                          </p:stCondLst>
                                        </p:cTn>
                                        <p:tgtEl>
                                          <p:spTgt spid="48"/>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73"/>
                                        </p:tgtEl>
                                        <p:attrNameLst>
                                          <p:attrName>style.visibility</p:attrName>
                                        </p:attrNameLst>
                                      </p:cBhvr>
                                      <p:to>
                                        <p:strVal val="visible"/>
                                      </p:to>
                                    </p:set>
                                  </p:childTnLst>
                                </p:cTn>
                              </p:par>
                            </p:childTnLst>
                          </p:cTn>
                        </p:par>
                        <p:par>
                          <p:cTn id="63" fill="hold">
                            <p:stCondLst>
                              <p:cond delay="3600"/>
                            </p:stCondLst>
                            <p:childTnLst>
                              <p:par>
                                <p:cTn id="64" presetID="1" presetClass="entr" presetSubtype="0" fill="hold" nodeType="afterEffect">
                                  <p:stCondLst>
                                    <p:cond delay="300"/>
                                  </p:stCondLst>
                                  <p:childTnLst>
                                    <p:set>
                                      <p:cBhvr>
                                        <p:cTn id="65" dur="1" fill="hold">
                                          <p:stCondLst>
                                            <p:cond delay="0"/>
                                          </p:stCondLst>
                                        </p:cTn>
                                        <p:tgtEl>
                                          <p:spTgt spid="49"/>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175"/>
                                        </p:tgtEl>
                                        <p:attrNameLst>
                                          <p:attrName>style.visibility</p:attrName>
                                        </p:attrNameLst>
                                      </p:cBhvr>
                                      <p:to>
                                        <p:strVal val="visible"/>
                                      </p:to>
                                    </p:set>
                                  </p:childTnLst>
                                </p:cTn>
                              </p:par>
                            </p:childTnLst>
                          </p:cTn>
                        </p:par>
                        <p:par>
                          <p:cTn id="68" fill="hold">
                            <p:stCondLst>
                              <p:cond delay="3900"/>
                            </p:stCondLst>
                            <p:childTnLst>
                              <p:par>
                                <p:cTn id="69" presetID="1" presetClass="entr" presetSubtype="0" fill="hold" nodeType="afterEffect">
                                  <p:stCondLst>
                                    <p:cond delay="300"/>
                                  </p:stCondLst>
                                  <p:childTnLst>
                                    <p:set>
                                      <p:cBhvr>
                                        <p:cTn id="70" dur="1" fill="hold">
                                          <p:stCondLst>
                                            <p:cond delay="0"/>
                                          </p:stCondLst>
                                        </p:cTn>
                                        <p:tgtEl>
                                          <p:spTgt spid="50"/>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74"/>
                                        </p:tgtEl>
                                        <p:attrNameLst>
                                          <p:attrName>style.visibility</p:attrName>
                                        </p:attrNameLst>
                                      </p:cBhvr>
                                      <p:to>
                                        <p:strVal val="visible"/>
                                      </p:to>
                                    </p:set>
                                  </p:childTnLst>
                                </p:cTn>
                              </p:par>
                            </p:childTnLst>
                          </p:cTn>
                        </p:par>
                        <p:par>
                          <p:cTn id="73" fill="hold">
                            <p:stCondLst>
                              <p:cond delay="4200"/>
                            </p:stCondLst>
                            <p:childTnLst>
                              <p:par>
                                <p:cTn id="74" presetID="1" presetClass="entr" presetSubtype="0" fill="hold" nodeType="afterEffect">
                                  <p:stCondLst>
                                    <p:cond delay="300"/>
                                  </p:stCondLst>
                                  <p:childTnLst>
                                    <p:set>
                                      <p:cBhvr>
                                        <p:cTn id="75" dur="1" fill="hold">
                                          <p:stCondLst>
                                            <p:cond delay="0"/>
                                          </p:stCondLst>
                                        </p:cTn>
                                        <p:tgtEl>
                                          <p:spTgt spid="51"/>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176"/>
                                        </p:tgtEl>
                                        <p:attrNameLst>
                                          <p:attrName>style.visibility</p:attrName>
                                        </p:attrNameLst>
                                      </p:cBhvr>
                                      <p:to>
                                        <p:strVal val="visible"/>
                                      </p:to>
                                    </p:set>
                                  </p:childTnLst>
                                </p:cTn>
                              </p:par>
                            </p:childTnLst>
                          </p:cTn>
                        </p:par>
                        <p:par>
                          <p:cTn id="78" fill="hold">
                            <p:stCondLst>
                              <p:cond delay="4500"/>
                            </p:stCondLst>
                            <p:childTnLst>
                              <p:par>
                                <p:cTn id="79" presetID="1" presetClass="entr" presetSubtype="0" fill="hold" nodeType="afterEffect">
                                  <p:stCondLst>
                                    <p:cond delay="300"/>
                                  </p:stCondLst>
                                  <p:childTnLst>
                                    <p:set>
                                      <p:cBhvr>
                                        <p:cTn id="80" dur="1" fill="hold">
                                          <p:stCondLst>
                                            <p:cond delay="0"/>
                                          </p:stCondLst>
                                        </p:cTn>
                                        <p:tgtEl>
                                          <p:spTgt spid="5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itre 1"/>
          <p:cNvSpPr>
            <a:spLocks noGrp="1"/>
          </p:cNvSpPr>
          <p:nvPr>
            <p:ph type="title"/>
          </p:nvPr>
        </p:nvSpPr>
        <p:spPr>
          <a:xfrm>
            <a:off x="457200" y="0"/>
            <a:ext cx="8229600" cy="857250"/>
          </a:xfrm>
        </p:spPr>
        <p:txBody>
          <a:bodyPr/>
          <a:lstStyle/>
          <a:p>
            <a:pPr eaLnBrk="1" hangingPunct="1"/>
            <a:r>
              <a:rPr lang="en-US" smtClean="0">
                <a:latin typeface="Arial" charset="0"/>
                <a:cs typeface="Arial" charset="0"/>
              </a:rPr>
              <a:t>Graph</a:t>
            </a:r>
          </a:p>
        </p:txBody>
      </p:sp>
      <p:sp>
        <p:nvSpPr>
          <p:cNvPr id="35843" name="Espace réservé du contenu 2"/>
          <p:cNvSpPr>
            <a:spLocks noGrp="1"/>
          </p:cNvSpPr>
          <p:nvPr>
            <p:ph idx="1"/>
          </p:nvPr>
        </p:nvSpPr>
        <p:spPr>
          <a:xfrm>
            <a:off x="457200" y="857250"/>
            <a:ext cx="5267325" cy="2787650"/>
          </a:xfrm>
        </p:spPr>
        <p:txBody>
          <a:bodyPr/>
          <a:lstStyle/>
          <a:p>
            <a:pPr eaLnBrk="1" hangingPunct="1"/>
            <a:r>
              <a:rPr lang="en-US" dirty="0" smtClean="0">
                <a:latin typeface="Arial" charset="0"/>
                <a:ea typeface="ＭＳ Ｐゴシック" pitchFamily="-112" charset="-128"/>
                <a:cs typeface="Arial" charset="0"/>
              </a:rPr>
              <a:t>Defined on output canvas</a:t>
            </a:r>
          </a:p>
          <a:p>
            <a:pPr eaLnBrk="1" hangingPunct="1"/>
            <a:endParaRPr lang="en-US" dirty="0" smtClean="0">
              <a:latin typeface="Arial" charset="0"/>
              <a:ea typeface="ＭＳ Ｐゴシック" pitchFamily="-112" charset="-128"/>
              <a:cs typeface="Arial" charset="0"/>
            </a:endParaRPr>
          </a:p>
          <a:p>
            <a:pPr eaLnBrk="1" hangingPunct="1"/>
            <a:r>
              <a:rPr lang="en-US" dirty="0" smtClean="0">
                <a:latin typeface="Arial" charset="0"/>
                <a:ea typeface="ＭＳ Ｐゴシック" pitchFamily="-112" charset="-128"/>
                <a:cs typeface="Arial" charset="0"/>
              </a:rPr>
              <a:t>Nodes:</a:t>
            </a:r>
          </a:p>
          <a:p>
            <a:pPr lvl="1" eaLnBrk="1" hangingPunct="1">
              <a:buNone/>
            </a:pPr>
            <a:r>
              <a:rPr lang="en-US" sz="2800" dirty="0" smtClean="0">
                <a:latin typeface="Arial" charset="0"/>
                <a:ea typeface="ＭＳ Ｐゴシック" pitchFamily="-112" charset="-128"/>
                <a:cs typeface="Arial" charset="0"/>
              </a:rPr>
              <a:t>Pair ( </a:t>
            </a:r>
            <a:r>
              <a:rPr lang="en-US" sz="2800" dirty="0" smtClean="0">
                <a:solidFill>
                  <a:srgbClr val="00B050"/>
                </a:solidFill>
                <a:latin typeface="Arial" charset="0"/>
                <a:ea typeface="ＭＳ Ｐゴシック" pitchFamily="-112" charset="-128"/>
                <a:cs typeface="Arial" charset="0"/>
              </a:rPr>
              <a:t>cut c</a:t>
            </a:r>
            <a:r>
              <a:rPr lang="en-US" sz="2800" dirty="0" smtClean="0">
                <a:latin typeface="Arial" charset="0"/>
                <a:ea typeface="ＭＳ Ｐゴシック" pitchFamily="-112" charset="-128"/>
                <a:cs typeface="Arial" charset="0"/>
              </a:rPr>
              <a:t>, position x )</a:t>
            </a:r>
          </a:p>
          <a:p>
            <a:pPr eaLnBrk="1" hangingPunct="1"/>
            <a:endParaRPr lang="en-US" dirty="0" smtClean="0">
              <a:latin typeface="Arial" charset="0"/>
              <a:ea typeface="ＭＳ Ｐゴシック" pitchFamily="-112" charset="-128"/>
              <a:cs typeface="Arial" charset="0"/>
            </a:endParaRPr>
          </a:p>
          <a:p>
            <a:pPr lvl="1" eaLnBrk="1" hangingPunct="1"/>
            <a:endParaRPr lang="en-US" dirty="0" smtClean="0">
              <a:latin typeface="Arial" charset="0"/>
              <a:ea typeface="ＭＳ Ｐゴシック" pitchFamily="-112" charset="-128"/>
              <a:cs typeface="Arial" charset="0"/>
            </a:endParaRPr>
          </a:p>
        </p:txBody>
      </p:sp>
      <p:sp>
        <p:nvSpPr>
          <p:cNvPr id="36" name="Forme libre 35"/>
          <p:cNvSpPr/>
          <p:nvPr/>
        </p:nvSpPr>
        <p:spPr>
          <a:xfrm>
            <a:off x="7691438" y="1660525"/>
            <a:ext cx="304800" cy="712788"/>
          </a:xfrm>
          <a:custGeom>
            <a:avLst/>
            <a:gdLst>
              <a:gd name="connsiteX0" fmla="*/ 118110 w 549910"/>
              <a:gd name="connsiteY0" fmla="*/ 0 h 1737360"/>
              <a:gd name="connsiteX1" fmla="*/ 361950 w 549910"/>
              <a:gd name="connsiteY1" fmla="*/ 327660 h 1737360"/>
              <a:gd name="connsiteX2" fmla="*/ 26670 w 549910"/>
              <a:gd name="connsiteY2" fmla="*/ 701040 h 1737360"/>
              <a:gd name="connsiteX3" fmla="*/ 521970 w 549910"/>
              <a:gd name="connsiteY3" fmla="*/ 1028700 h 1737360"/>
              <a:gd name="connsiteX4" fmla="*/ 194310 w 549910"/>
              <a:gd name="connsiteY4" fmla="*/ 1280160 h 1737360"/>
              <a:gd name="connsiteX5" fmla="*/ 232410 w 549910"/>
              <a:gd name="connsiteY5" fmla="*/ 173736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910" h="1737360">
                <a:moveTo>
                  <a:pt x="118110" y="0"/>
                </a:moveTo>
                <a:cubicBezTo>
                  <a:pt x="247650" y="105410"/>
                  <a:pt x="377190" y="210820"/>
                  <a:pt x="361950" y="327660"/>
                </a:cubicBezTo>
                <a:cubicBezTo>
                  <a:pt x="346710" y="444500"/>
                  <a:pt x="0" y="584200"/>
                  <a:pt x="26670" y="701040"/>
                </a:cubicBezTo>
                <a:cubicBezTo>
                  <a:pt x="53340" y="817880"/>
                  <a:pt x="494030" y="932180"/>
                  <a:pt x="521970" y="1028700"/>
                </a:cubicBezTo>
                <a:cubicBezTo>
                  <a:pt x="549910" y="1125220"/>
                  <a:pt x="242570" y="1162050"/>
                  <a:pt x="194310" y="1280160"/>
                </a:cubicBezTo>
                <a:cubicBezTo>
                  <a:pt x="146050" y="1398270"/>
                  <a:pt x="106680" y="1708150"/>
                  <a:pt x="232410" y="173736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Forme libre 36"/>
          <p:cNvSpPr/>
          <p:nvPr/>
        </p:nvSpPr>
        <p:spPr>
          <a:xfrm>
            <a:off x="8126413" y="1658938"/>
            <a:ext cx="296862" cy="717550"/>
          </a:xfrm>
          <a:custGeom>
            <a:avLst/>
            <a:gdLst>
              <a:gd name="connsiteX0" fmla="*/ 219710 w 537210"/>
              <a:gd name="connsiteY0" fmla="*/ 0 h 1729740"/>
              <a:gd name="connsiteX1" fmla="*/ 356870 w 537210"/>
              <a:gd name="connsiteY1" fmla="*/ 426720 h 1729740"/>
              <a:gd name="connsiteX2" fmla="*/ 13970 w 537210"/>
              <a:gd name="connsiteY2" fmla="*/ 624840 h 1729740"/>
              <a:gd name="connsiteX3" fmla="*/ 440690 w 537210"/>
              <a:gd name="connsiteY3" fmla="*/ 746760 h 1729740"/>
              <a:gd name="connsiteX4" fmla="*/ 242570 w 537210"/>
              <a:gd name="connsiteY4" fmla="*/ 982980 h 1729740"/>
              <a:gd name="connsiteX5" fmla="*/ 448310 w 537210"/>
              <a:gd name="connsiteY5" fmla="*/ 1143000 h 1729740"/>
              <a:gd name="connsiteX6" fmla="*/ 166370 w 537210"/>
              <a:gd name="connsiteY6" fmla="*/ 1234440 h 1729740"/>
              <a:gd name="connsiteX7" fmla="*/ 524510 w 537210"/>
              <a:gd name="connsiteY7" fmla="*/ 1371600 h 1729740"/>
              <a:gd name="connsiteX8" fmla="*/ 242570 w 537210"/>
              <a:gd name="connsiteY8" fmla="*/ 1493520 h 1729740"/>
              <a:gd name="connsiteX9" fmla="*/ 318770 w 537210"/>
              <a:gd name="connsiteY9" fmla="*/ 1729740 h 172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210" h="1729740">
                <a:moveTo>
                  <a:pt x="219710" y="0"/>
                </a:moveTo>
                <a:cubicBezTo>
                  <a:pt x="305435" y="161290"/>
                  <a:pt x="391160" y="322580"/>
                  <a:pt x="356870" y="426720"/>
                </a:cubicBezTo>
                <a:cubicBezTo>
                  <a:pt x="322580" y="530860"/>
                  <a:pt x="0" y="571500"/>
                  <a:pt x="13970" y="624840"/>
                </a:cubicBezTo>
                <a:cubicBezTo>
                  <a:pt x="27940" y="678180"/>
                  <a:pt x="402590" y="687070"/>
                  <a:pt x="440690" y="746760"/>
                </a:cubicBezTo>
                <a:cubicBezTo>
                  <a:pt x="478790" y="806450"/>
                  <a:pt x="241300" y="916940"/>
                  <a:pt x="242570" y="982980"/>
                </a:cubicBezTo>
                <a:cubicBezTo>
                  <a:pt x="243840" y="1049020"/>
                  <a:pt x="461010" y="1101090"/>
                  <a:pt x="448310" y="1143000"/>
                </a:cubicBezTo>
                <a:cubicBezTo>
                  <a:pt x="435610" y="1184910"/>
                  <a:pt x="153670" y="1196340"/>
                  <a:pt x="166370" y="1234440"/>
                </a:cubicBezTo>
                <a:cubicBezTo>
                  <a:pt x="179070" y="1272540"/>
                  <a:pt x="511810" y="1328420"/>
                  <a:pt x="524510" y="1371600"/>
                </a:cubicBezTo>
                <a:cubicBezTo>
                  <a:pt x="537210" y="1414780"/>
                  <a:pt x="276860" y="1433830"/>
                  <a:pt x="242570" y="1493520"/>
                </a:cubicBezTo>
                <a:cubicBezTo>
                  <a:pt x="208280" y="1553210"/>
                  <a:pt x="318770" y="1729740"/>
                  <a:pt x="318770" y="172974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9" name="Forme libre 38"/>
          <p:cNvSpPr/>
          <p:nvPr/>
        </p:nvSpPr>
        <p:spPr>
          <a:xfrm>
            <a:off x="7870825" y="1658938"/>
            <a:ext cx="274638" cy="717550"/>
          </a:xfrm>
          <a:custGeom>
            <a:avLst/>
            <a:gdLst>
              <a:gd name="connsiteX0" fmla="*/ 64770 w 496570"/>
              <a:gd name="connsiteY0" fmla="*/ 0 h 1729740"/>
              <a:gd name="connsiteX1" fmla="*/ 438150 w 496570"/>
              <a:gd name="connsiteY1" fmla="*/ 419100 h 1729740"/>
              <a:gd name="connsiteX2" fmla="*/ 3810 w 496570"/>
              <a:gd name="connsiteY2" fmla="*/ 739140 h 1729740"/>
              <a:gd name="connsiteX3" fmla="*/ 461010 w 496570"/>
              <a:gd name="connsiteY3" fmla="*/ 967740 h 1729740"/>
              <a:gd name="connsiteX4" fmla="*/ 217170 w 496570"/>
              <a:gd name="connsiteY4" fmla="*/ 1729740 h 172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570" h="1729740">
                <a:moveTo>
                  <a:pt x="64770" y="0"/>
                </a:moveTo>
                <a:cubicBezTo>
                  <a:pt x="256540" y="147955"/>
                  <a:pt x="448310" y="295910"/>
                  <a:pt x="438150" y="419100"/>
                </a:cubicBezTo>
                <a:cubicBezTo>
                  <a:pt x="427990" y="542290"/>
                  <a:pt x="0" y="647700"/>
                  <a:pt x="3810" y="739140"/>
                </a:cubicBezTo>
                <a:cubicBezTo>
                  <a:pt x="7620" y="830580"/>
                  <a:pt x="425450" y="802640"/>
                  <a:pt x="461010" y="967740"/>
                </a:cubicBezTo>
                <a:cubicBezTo>
                  <a:pt x="496570" y="1132840"/>
                  <a:pt x="217170" y="1729740"/>
                  <a:pt x="217170" y="172974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1" name="Forme libre 40"/>
          <p:cNvSpPr/>
          <p:nvPr/>
        </p:nvSpPr>
        <p:spPr>
          <a:xfrm>
            <a:off x="7850188" y="1665288"/>
            <a:ext cx="625475" cy="711200"/>
          </a:xfrm>
          <a:custGeom>
            <a:avLst/>
            <a:gdLst>
              <a:gd name="connsiteX0" fmla="*/ 1130300 w 1130300"/>
              <a:gd name="connsiteY0" fmla="*/ 0 h 1714500"/>
              <a:gd name="connsiteX1" fmla="*/ 726440 w 1130300"/>
              <a:gd name="connsiteY1" fmla="*/ 396240 h 1714500"/>
              <a:gd name="connsiteX2" fmla="*/ 116840 w 1130300"/>
              <a:gd name="connsiteY2" fmla="*/ 1402080 h 1714500"/>
              <a:gd name="connsiteX3" fmla="*/ 25400 w 1130300"/>
              <a:gd name="connsiteY3" fmla="*/ 1714500 h 1714500"/>
            </a:gdLst>
            <a:ahLst/>
            <a:cxnLst>
              <a:cxn ang="0">
                <a:pos x="connsiteX0" y="connsiteY0"/>
              </a:cxn>
              <a:cxn ang="0">
                <a:pos x="connsiteX1" y="connsiteY1"/>
              </a:cxn>
              <a:cxn ang="0">
                <a:pos x="connsiteX2" y="connsiteY2"/>
              </a:cxn>
              <a:cxn ang="0">
                <a:pos x="connsiteX3" y="connsiteY3"/>
              </a:cxn>
            </a:cxnLst>
            <a:rect l="l" t="t" r="r" b="b"/>
            <a:pathLst>
              <a:path w="1130300" h="1714500">
                <a:moveTo>
                  <a:pt x="1130300" y="0"/>
                </a:moveTo>
                <a:cubicBezTo>
                  <a:pt x="1012825" y="81280"/>
                  <a:pt x="895350" y="162560"/>
                  <a:pt x="726440" y="396240"/>
                </a:cubicBezTo>
                <a:cubicBezTo>
                  <a:pt x="557530" y="629920"/>
                  <a:pt x="233680" y="1182370"/>
                  <a:pt x="116840" y="1402080"/>
                </a:cubicBezTo>
                <a:cubicBezTo>
                  <a:pt x="0" y="1621790"/>
                  <a:pt x="34290" y="1638300"/>
                  <a:pt x="25400" y="17145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21512" name="Groupe 68"/>
          <p:cNvGrpSpPr>
            <a:grpSpLocks/>
          </p:cNvGrpSpPr>
          <p:nvPr/>
        </p:nvGrpSpPr>
        <p:grpSpPr bwMode="auto">
          <a:xfrm>
            <a:off x="4191000" y="1285875"/>
            <a:ext cx="4524375" cy="3603625"/>
            <a:chOff x="4191000" y="1286430"/>
            <a:chExt cx="4524107" cy="3603070"/>
          </a:xfrm>
        </p:grpSpPr>
        <p:grpSp>
          <p:nvGrpSpPr>
            <p:cNvPr id="21528" name="Groupe 48"/>
            <p:cNvGrpSpPr>
              <a:grpSpLocks/>
            </p:cNvGrpSpPr>
            <p:nvPr/>
          </p:nvGrpSpPr>
          <p:grpSpPr bwMode="auto">
            <a:xfrm>
              <a:off x="4191000" y="3370263"/>
              <a:ext cx="4495800" cy="1519237"/>
              <a:chOff x="1392238" y="3389313"/>
              <a:chExt cx="4495800" cy="1519237"/>
            </a:xfrm>
          </p:grpSpPr>
          <p:sp>
            <p:nvSpPr>
              <p:cNvPr id="4" name="Rectangle 3"/>
              <p:cNvSpPr/>
              <p:nvPr/>
            </p:nvSpPr>
            <p:spPr>
              <a:xfrm>
                <a:off x="1428749" y="3484782"/>
                <a:ext cx="4428863" cy="128567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26" name="Rectangle 25"/>
              <p:cNvSpPr/>
              <p:nvPr/>
            </p:nvSpPr>
            <p:spPr>
              <a:xfrm>
                <a:off x="1392238" y="3389547"/>
                <a:ext cx="785767" cy="1499956"/>
              </a:xfrm>
              <a:prstGeom prst="rect">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Rectangle 26"/>
              <p:cNvSpPr/>
              <p:nvPr/>
            </p:nvSpPr>
            <p:spPr>
              <a:xfrm flipH="1">
                <a:off x="5244873" y="3408594"/>
                <a:ext cx="642899" cy="1499956"/>
              </a:xfrm>
              <a:prstGeom prst="rect">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4" name="Rectangle 33"/>
            <p:cNvSpPr/>
            <p:nvPr/>
          </p:nvSpPr>
          <p:spPr>
            <a:xfrm>
              <a:off x="6714975" y="1661022"/>
              <a:ext cx="1857265" cy="71267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en-US"/>
            </a:p>
          </p:txBody>
        </p:sp>
        <p:sp>
          <p:nvSpPr>
            <p:cNvPr id="21530" name="ZoneTexte 48"/>
            <p:cNvSpPr txBox="1">
              <a:spLocks noChangeArrowheads="1"/>
            </p:cNvSpPr>
            <p:nvPr/>
          </p:nvSpPr>
          <p:spPr bwMode="auto">
            <a:xfrm>
              <a:off x="7758826" y="1286430"/>
              <a:ext cx="824072" cy="369332"/>
            </a:xfrm>
            <a:prstGeom prst="rect">
              <a:avLst/>
            </a:prstGeom>
            <a:noFill/>
            <a:ln w="9525">
              <a:noFill/>
              <a:miter lim="800000"/>
              <a:headEnd/>
              <a:tailEnd/>
            </a:ln>
          </p:spPr>
          <p:txBody>
            <a:bodyPr wrap="none">
              <a:spAutoFit/>
            </a:bodyPr>
            <a:lstStyle/>
            <a:p>
              <a:r>
                <a:rPr lang="en-US">
                  <a:latin typeface="Calibri" pitchFamily="-108" charset="0"/>
                </a:rPr>
                <a:t>Source</a:t>
              </a:r>
            </a:p>
          </p:txBody>
        </p:sp>
        <p:sp>
          <p:nvSpPr>
            <p:cNvPr id="21531" name="ZoneTexte 49"/>
            <p:cNvSpPr txBox="1">
              <a:spLocks noChangeArrowheads="1"/>
            </p:cNvSpPr>
            <p:nvPr/>
          </p:nvSpPr>
          <p:spPr bwMode="auto">
            <a:xfrm>
              <a:off x="7180263" y="3096181"/>
              <a:ext cx="1534844" cy="369332"/>
            </a:xfrm>
            <a:prstGeom prst="rect">
              <a:avLst/>
            </a:prstGeom>
            <a:noFill/>
            <a:ln w="9525">
              <a:noFill/>
              <a:miter lim="800000"/>
              <a:headEnd/>
              <a:tailEnd/>
            </a:ln>
          </p:spPr>
          <p:txBody>
            <a:bodyPr wrap="none">
              <a:spAutoFit/>
            </a:bodyPr>
            <a:lstStyle/>
            <a:p>
              <a:r>
                <a:rPr lang="en-US">
                  <a:latin typeface="Calibri" pitchFamily="-108" charset="0"/>
                </a:rPr>
                <a:t>Output canvas</a:t>
              </a:r>
            </a:p>
          </p:txBody>
        </p:sp>
      </p:grpSp>
      <p:grpSp>
        <p:nvGrpSpPr>
          <p:cNvPr id="21513" name="Groupe 44"/>
          <p:cNvGrpSpPr>
            <a:grpSpLocks/>
          </p:cNvGrpSpPr>
          <p:nvPr/>
        </p:nvGrpSpPr>
        <p:grpSpPr bwMode="auto">
          <a:xfrm>
            <a:off x="7358063" y="1655763"/>
            <a:ext cx="369887" cy="720725"/>
            <a:chOff x="3529330" y="2994660"/>
            <a:chExt cx="666536" cy="1737360"/>
          </a:xfrm>
        </p:grpSpPr>
        <p:sp>
          <p:nvSpPr>
            <p:cNvPr id="44" name="Forme libre 43"/>
            <p:cNvSpPr/>
            <p:nvPr/>
          </p:nvSpPr>
          <p:spPr>
            <a:xfrm>
              <a:off x="3529330" y="3002314"/>
              <a:ext cx="554971" cy="1729706"/>
            </a:xfrm>
            <a:custGeom>
              <a:avLst/>
              <a:gdLst>
                <a:gd name="connsiteX0" fmla="*/ 295910 w 556260"/>
                <a:gd name="connsiteY0" fmla="*/ 0 h 1729740"/>
                <a:gd name="connsiteX1" fmla="*/ 29210 w 556260"/>
                <a:gd name="connsiteY1" fmla="*/ 624840 h 1729740"/>
                <a:gd name="connsiteX2" fmla="*/ 471170 w 556260"/>
                <a:gd name="connsiteY2" fmla="*/ 1447800 h 1729740"/>
                <a:gd name="connsiteX3" fmla="*/ 539750 w 556260"/>
                <a:gd name="connsiteY3" fmla="*/ 1729740 h 1729740"/>
              </a:gdLst>
              <a:ahLst/>
              <a:cxnLst>
                <a:cxn ang="0">
                  <a:pos x="connsiteX0" y="connsiteY0"/>
                </a:cxn>
                <a:cxn ang="0">
                  <a:pos x="connsiteX1" y="connsiteY1"/>
                </a:cxn>
                <a:cxn ang="0">
                  <a:pos x="connsiteX2" y="connsiteY2"/>
                </a:cxn>
                <a:cxn ang="0">
                  <a:pos x="connsiteX3" y="connsiteY3"/>
                </a:cxn>
              </a:cxnLst>
              <a:rect l="l" t="t" r="r" b="b"/>
              <a:pathLst>
                <a:path w="556260" h="1729740">
                  <a:moveTo>
                    <a:pt x="295910" y="0"/>
                  </a:moveTo>
                  <a:cubicBezTo>
                    <a:pt x="147955" y="191770"/>
                    <a:pt x="0" y="383540"/>
                    <a:pt x="29210" y="624840"/>
                  </a:cubicBezTo>
                  <a:cubicBezTo>
                    <a:pt x="58420" y="866140"/>
                    <a:pt x="386080" y="1263650"/>
                    <a:pt x="471170" y="1447800"/>
                  </a:cubicBezTo>
                  <a:cubicBezTo>
                    <a:pt x="556260" y="1631950"/>
                    <a:pt x="548005" y="1680845"/>
                    <a:pt x="539750" y="172974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orme libre 44"/>
            <p:cNvSpPr/>
            <p:nvPr/>
          </p:nvSpPr>
          <p:spPr>
            <a:xfrm>
              <a:off x="3640895" y="2994660"/>
              <a:ext cx="554971" cy="1722053"/>
            </a:xfrm>
            <a:custGeom>
              <a:avLst/>
              <a:gdLst>
                <a:gd name="connsiteX0" fmla="*/ 556260 w 556260"/>
                <a:gd name="connsiteY0" fmla="*/ 0 h 1722120"/>
                <a:gd name="connsiteX1" fmla="*/ 342900 w 556260"/>
                <a:gd name="connsiteY1" fmla="*/ 1005840 h 1722120"/>
                <a:gd name="connsiteX2" fmla="*/ 0 w 556260"/>
                <a:gd name="connsiteY2" fmla="*/ 1722120 h 1722120"/>
              </a:gdLst>
              <a:ahLst/>
              <a:cxnLst>
                <a:cxn ang="0">
                  <a:pos x="connsiteX0" y="connsiteY0"/>
                </a:cxn>
                <a:cxn ang="0">
                  <a:pos x="connsiteX1" y="connsiteY1"/>
                </a:cxn>
                <a:cxn ang="0">
                  <a:pos x="connsiteX2" y="connsiteY2"/>
                </a:cxn>
              </a:cxnLst>
              <a:rect l="l" t="t" r="r" b="b"/>
              <a:pathLst>
                <a:path w="556260" h="1722120">
                  <a:moveTo>
                    <a:pt x="556260" y="0"/>
                  </a:moveTo>
                  <a:cubicBezTo>
                    <a:pt x="495935" y="359410"/>
                    <a:pt x="435610" y="718820"/>
                    <a:pt x="342900" y="1005840"/>
                  </a:cubicBezTo>
                  <a:cubicBezTo>
                    <a:pt x="250190" y="1292860"/>
                    <a:pt x="125095" y="1507490"/>
                    <a:pt x="0" y="172212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6" name="Groupe 50"/>
          <p:cNvGrpSpPr>
            <a:grpSpLocks/>
          </p:cNvGrpSpPr>
          <p:nvPr/>
        </p:nvGrpSpPr>
        <p:grpSpPr bwMode="auto">
          <a:xfrm>
            <a:off x="4535488" y="2971800"/>
            <a:ext cx="1701800" cy="1792288"/>
            <a:chOff x="1812507" y="3683632"/>
            <a:chExt cx="1700313" cy="2388574"/>
          </a:xfrm>
        </p:grpSpPr>
        <p:sp>
          <p:nvSpPr>
            <p:cNvPr id="53" name="Forme libre 52"/>
            <p:cNvSpPr/>
            <p:nvPr/>
          </p:nvSpPr>
          <p:spPr>
            <a:xfrm>
              <a:off x="2653147" y="4335254"/>
              <a:ext cx="859673" cy="1736952"/>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21522" name="Groupe 32"/>
            <p:cNvGrpSpPr>
              <a:grpSpLocks/>
            </p:cNvGrpSpPr>
            <p:nvPr/>
          </p:nvGrpSpPr>
          <p:grpSpPr bwMode="auto">
            <a:xfrm>
              <a:off x="1812507" y="3683632"/>
              <a:ext cx="1500490" cy="668855"/>
              <a:chOff x="1812507" y="3683632"/>
              <a:chExt cx="1500490" cy="668855"/>
            </a:xfrm>
          </p:grpSpPr>
          <p:sp>
            <p:nvSpPr>
              <p:cNvPr id="21523" name="ZoneTexte 17"/>
              <p:cNvSpPr txBox="1">
                <a:spLocks noChangeArrowheads="1"/>
              </p:cNvSpPr>
              <p:nvPr/>
            </p:nvSpPr>
            <p:spPr bwMode="auto">
              <a:xfrm>
                <a:off x="3000364" y="3737228"/>
                <a:ext cx="312633" cy="615259"/>
              </a:xfrm>
              <a:prstGeom prst="rect">
                <a:avLst/>
              </a:prstGeom>
              <a:noFill/>
              <a:ln w="9525">
                <a:noFill/>
                <a:miter lim="800000"/>
                <a:headEnd/>
                <a:tailEnd/>
              </a:ln>
            </p:spPr>
            <p:txBody>
              <a:bodyPr wrap="none">
                <a:spAutoFit/>
              </a:bodyPr>
              <a:lstStyle/>
              <a:p>
                <a:r>
                  <a:rPr lang="en-US" sz="2400" b="1" dirty="0">
                    <a:solidFill>
                      <a:srgbClr val="00B050"/>
                    </a:solidFill>
                    <a:latin typeface="Calibri" pitchFamily="-108" charset="0"/>
                  </a:rPr>
                  <a:t>c</a:t>
                </a:r>
              </a:p>
            </p:txBody>
          </p:sp>
          <p:cxnSp>
            <p:nvCxnSpPr>
              <p:cNvPr id="59" name="Connecteur droit avec flèche 58"/>
              <p:cNvCxnSpPr/>
              <p:nvPr/>
            </p:nvCxnSpPr>
            <p:spPr>
              <a:xfrm>
                <a:off x="1812507" y="4206199"/>
                <a:ext cx="827951"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25" name="ZoneTexte 30"/>
              <p:cNvSpPr txBox="1">
                <a:spLocks noChangeArrowheads="1"/>
              </p:cNvSpPr>
              <p:nvPr/>
            </p:nvSpPr>
            <p:spPr bwMode="auto">
              <a:xfrm>
                <a:off x="2257434" y="3683632"/>
                <a:ext cx="317438" cy="615259"/>
              </a:xfrm>
              <a:prstGeom prst="rect">
                <a:avLst/>
              </a:prstGeom>
              <a:noFill/>
              <a:ln w="9525">
                <a:noFill/>
                <a:miter lim="800000"/>
                <a:headEnd/>
                <a:tailEnd/>
              </a:ln>
            </p:spPr>
            <p:txBody>
              <a:bodyPr wrap="none">
                <a:spAutoFit/>
              </a:bodyPr>
              <a:lstStyle/>
              <a:p>
                <a:r>
                  <a:rPr lang="en-US" sz="2400" dirty="0">
                    <a:latin typeface="Calibri" pitchFamily="-108" charset="0"/>
                  </a:rPr>
                  <a:t>x</a:t>
                </a:r>
              </a:p>
            </p:txBody>
          </p:sp>
        </p:grpSp>
      </p:grpSp>
      <p:sp>
        <p:nvSpPr>
          <p:cNvPr id="61" name="Forme libre 60"/>
          <p:cNvSpPr/>
          <p:nvPr/>
        </p:nvSpPr>
        <p:spPr>
          <a:xfrm>
            <a:off x="6797675" y="1662113"/>
            <a:ext cx="304800" cy="712787"/>
          </a:xfrm>
          <a:custGeom>
            <a:avLst/>
            <a:gdLst>
              <a:gd name="connsiteX0" fmla="*/ 118110 w 549910"/>
              <a:gd name="connsiteY0" fmla="*/ 0 h 1737360"/>
              <a:gd name="connsiteX1" fmla="*/ 361950 w 549910"/>
              <a:gd name="connsiteY1" fmla="*/ 327660 h 1737360"/>
              <a:gd name="connsiteX2" fmla="*/ 26670 w 549910"/>
              <a:gd name="connsiteY2" fmla="*/ 701040 h 1737360"/>
              <a:gd name="connsiteX3" fmla="*/ 521970 w 549910"/>
              <a:gd name="connsiteY3" fmla="*/ 1028700 h 1737360"/>
              <a:gd name="connsiteX4" fmla="*/ 194310 w 549910"/>
              <a:gd name="connsiteY4" fmla="*/ 1280160 h 1737360"/>
              <a:gd name="connsiteX5" fmla="*/ 232410 w 549910"/>
              <a:gd name="connsiteY5" fmla="*/ 173736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910" h="1737360">
                <a:moveTo>
                  <a:pt x="118110" y="0"/>
                </a:moveTo>
                <a:cubicBezTo>
                  <a:pt x="247650" y="105410"/>
                  <a:pt x="377190" y="210820"/>
                  <a:pt x="361950" y="327660"/>
                </a:cubicBezTo>
                <a:cubicBezTo>
                  <a:pt x="346710" y="444500"/>
                  <a:pt x="0" y="584200"/>
                  <a:pt x="26670" y="701040"/>
                </a:cubicBezTo>
                <a:cubicBezTo>
                  <a:pt x="53340" y="817880"/>
                  <a:pt x="494030" y="932180"/>
                  <a:pt x="521970" y="1028700"/>
                </a:cubicBezTo>
                <a:cubicBezTo>
                  <a:pt x="549910" y="1125220"/>
                  <a:pt x="242570" y="1162050"/>
                  <a:pt x="194310" y="1280160"/>
                </a:cubicBezTo>
                <a:cubicBezTo>
                  <a:pt x="146050" y="1398270"/>
                  <a:pt x="106680" y="1708150"/>
                  <a:pt x="232410" y="173736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6" name="Forme libre 65"/>
          <p:cNvSpPr/>
          <p:nvPr/>
        </p:nvSpPr>
        <p:spPr bwMode="auto">
          <a:xfrm>
            <a:off x="7026275" y="1654175"/>
            <a:ext cx="307975" cy="714375"/>
          </a:xfrm>
          <a:custGeom>
            <a:avLst/>
            <a:gdLst>
              <a:gd name="connsiteX0" fmla="*/ 556260 w 556260"/>
              <a:gd name="connsiteY0" fmla="*/ 0 h 1722120"/>
              <a:gd name="connsiteX1" fmla="*/ 342900 w 556260"/>
              <a:gd name="connsiteY1" fmla="*/ 1005840 h 1722120"/>
              <a:gd name="connsiteX2" fmla="*/ 0 w 556260"/>
              <a:gd name="connsiteY2" fmla="*/ 1722120 h 1722120"/>
            </a:gdLst>
            <a:ahLst/>
            <a:cxnLst>
              <a:cxn ang="0">
                <a:pos x="connsiteX0" y="connsiteY0"/>
              </a:cxn>
              <a:cxn ang="0">
                <a:pos x="connsiteX1" y="connsiteY1"/>
              </a:cxn>
              <a:cxn ang="0">
                <a:pos x="connsiteX2" y="connsiteY2"/>
              </a:cxn>
            </a:cxnLst>
            <a:rect l="l" t="t" r="r" b="b"/>
            <a:pathLst>
              <a:path w="556260" h="1722120">
                <a:moveTo>
                  <a:pt x="556260" y="0"/>
                </a:moveTo>
                <a:cubicBezTo>
                  <a:pt x="495935" y="359410"/>
                  <a:pt x="435610" y="718820"/>
                  <a:pt x="342900" y="1005840"/>
                </a:cubicBezTo>
                <a:cubicBezTo>
                  <a:pt x="250190" y="1292860"/>
                  <a:pt x="125095" y="1507490"/>
                  <a:pt x="0" y="172212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8" name="Forme libre 67"/>
          <p:cNvSpPr/>
          <p:nvPr/>
        </p:nvSpPr>
        <p:spPr>
          <a:xfrm>
            <a:off x="6945313" y="1657350"/>
            <a:ext cx="476250" cy="720725"/>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8" name="Groupe 66"/>
          <p:cNvGrpSpPr>
            <a:grpSpLocks/>
          </p:cNvGrpSpPr>
          <p:nvPr/>
        </p:nvGrpSpPr>
        <p:grpSpPr bwMode="auto">
          <a:xfrm>
            <a:off x="6945313" y="1273175"/>
            <a:ext cx="476250" cy="1104900"/>
            <a:chOff x="6943725" y="1281104"/>
            <a:chExt cx="476250" cy="1104908"/>
          </a:xfrm>
        </p:grpSpPr>
        <p:sp>
          <p:nvSpPr>
            <p:cNvPr id="35" name="Forme libre 34"/>
            <p:cNvSpPr/>
            <p:nvPr/>
          </p:nvSpPr>
          <p:spPr>
            <a:xfrm>
              <a:off x="6943725" y="1665281"/>
              <a:ext cx="476250" cy="720731"/>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w="127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1520" name="ZoneTexte 17"/>
            <p:cNvSpPr txBox="1">
              <a:spLocks noChangeArrowheads="1"/>
            </p:cNvSpPr>
            <p:nvPr/>
          </p:nvSpPr>
          <p:spPr bwMode="auto">
            <a:xfrm>
              <a:off x="7080267" y="1281104"/>
              <a:ext cx="312906" cy="461668"/>
            </a:xfrm>
            <a:prstGeom prst="rect">
              <a:avLst/>
            </a:prstGeom>
            <a:noFill/>
            <a:ln w="9525">
              <a:noFill/>
              <a:miter lim="800000"/>
              <a:headEnd/>
              <a:tailEnd/>
            </a:ln>
          </p:spPr>
          <p:txBody>
            <a:bodyPr wrap="none">
              <a:spAutoFit/>
            </a:bodyPr>
            <a:lstStyle/>
            <a:p>
              <a:r>
                <a:rPr lang="en-US" sz="2400" b="1" dirty="0">
                  <a:solidFill>
                    <a:srgbClr val="00B050"/>
                  </a:solidFill>
                  <a:latin typeface="Calibri" pitchFamily="-108" charset="0"/>
                </a:rPr>
                <a:t>c</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e 48"/>
          <p:cNvGrpSpPr>
            <a:grpSpLocks/>
          </p:cNvGrpSpPr>
          <p:nvPr/>
        </p:nvGrpSpPr>
        <p:grpSpPr bwMode="auto">
          <a:xfrm>
            <a:off x="4191000" y="1285875"/>
            <a:ext cx="4524375" cy="3603625"/>
            <a:chOff x="4191000" y="1286430"/>
            <a:chExt cx="4524107" cy="3603070"/>
          </a:xfrm>
        </p:grpSpPr>
        <p:grpSp>
          <p:nvGrpSpPr>
            <p:cNvPr id="22574" name="Groupe 48"/>
            <p:cNvGrpSpPr>
              <a:grpSpLocks/>
            </p:cNvGrpSpPr>
            <p:nvPr/>
          </p:nvGrpSpPr>
          <p:grpSpPr bwMode="auto">
            <a:xfrm>
              <a:off x="4191000" y="3370263"/>
              <a:ext cx="4495800" cy="1519237"/>
              <a:chOff x="1392238" y="3389313"/>
              <a:chExt cx="4495800" cy="1519237"/>
            </a:xfrm>
          </p:grpSpPr>
          <p:sp>
            <p:nvSpPr>
              <p:cNvPr id="54" name="Rectangle 53"/>
              <p:cNvSpPr/>
              <p:nvPr/>
            </p:nvSpPr>
            <p:spPr>
              <a:xfrm>
                <a:off x="1428749" y="3484782"/>
                <a:ext cx="4428863" cy="128567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57" name="Rectangle 56"/>
              <p:cNvSpPr/>
              <p:nvPr/>
            </p:nvSpPr>
            <p:spPr>
              <a:xfrm>
                <a:off x="1392238" y="3389547"/>
                <a:ext cx="785767" cy="1499956"/>
              </a:xfrm>
              <a:prstGeom prst="rect">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Rectangle 58"/>
              <p:cNvSpPr/>
              <p:nvPr/>
            </p:nvSpPr>
            <p:spPr>
              <a:xfrm flipH="1">
                <a:off x="5244873" y="3408594"/>
                <a:ext cx="642899" cy="1499956"/>
              </a:xfrm>
              <a:prstGeom prst="rect">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51" name="Rectangle 50"/>
            <p:cNvSpPr/>
            <p:nvPr/>
          </p:nvSpPr>
          <p:spPr>
            <a:xfrm>
              <a:off x="6714975" y="1661022"/>
              <a:ext cx="1857265" cy="71267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en-US"/>
            </a:p>
          </p:txBody>
        </p:sp>
        <p:sp>
          <p:nvSpPr>
            <p:cNvPr id="22576" name="ZoneTexte 48"/>
            <p:cNvSpPr txBox="1">
              <a:spLocks noChangeArrowheads="1"/>
            </p:cNvSpPr>
            <p:nvPr/>
          </p:nvSpPr>
          <p:spPr bwMode="auto">
            <a:xfrm>
              <a:off x="7758826" y="1286430"/>
              <a:ext cx="824072" cy="369332"/>
            </a:xfrm>
            <a:prstGeom prst="rect">
              <a:avLst/>
            </a:prstGeom>
            <a:noFill/>
            <a:ln w="9525">
              <a:noFill/>
              <a:miter lim="800000"/>
              <a:headEnd/>
              <a:tailEnd/>
            </a:ln>
          </p:spPr>
          <p:txBody>
            <a:bodyPr wrap="none">
              <a:spAutoFit/>
            </a:bodyPr>
            <a:lstStyle/>
            <a:p>
              <a:r>
                <a:rPr lang="en-US">
                  <a:latin typeface="Calibri" pitchFamily="-108" charset="0"/>
                </a:rPr>
                <a:t>Source</a:t>
              </a:r>
            </a:p>
          </p:txBody>
        </p:sp>
        <p:sp>
          <p:nvSpPr>
            <p:cNvPr id="22577" name="ZoneTexte 49"/>
            <p:cNvSpPr txBox="1">
              <a:spLocks noChangeArrowheads="1"/>
            </p:cNvSpPr>
            <p:nvPr/>
          </p:nvSpPr>
          <p:spPr bwMode="auto">
            <a:xfrm>
              <a:off x="7180263" y="3096181"/>
              <a:ext cx="1534844" cy="369332"/>
            </a:xfrm>
            <a:prstGeom prst="rect">
              <a:avLst/>
            </a:prstGeom>
            <a:noFill/>
            <a:ln w="9525">
              <a:noFill/>
              <a:miter lim="800000"/>
              <a:headEnd/>
              <a:tailEnd/>
            </a:ln>
          </p:spPr>
          <p:txBody>
            <a:bodyPr wrap="none">
              <a:spAutoFit/>
            </a:bodyPr>
            <a:lstStyle/>
            <a:p>
              <a:r>
                <a:rPr lang="en-US">
                  <a:latin typeface="Calibri" pitchFamily="-108" charset="0"/>
                </a:rPr>
                <a:t>Output canvas</a:t>
              </a:r>
            </a:p>
          </p:txBody>
        </p:sp>
      </p:grpSp>
      <p:sp>
        <p:nvSpPr>
          <p:cNvPr id="22531" name="Titre 1"/>
          <p:cNvSpPr>
            <a:spLocks noGrp="1"/>
          </p:cNvSpPr>
          <p:nvPr>
            <p:ph type="title"/>
          </p:nvPr>
        </p:nvSpPr>
        <p:spPr>
          <a:xfrm>
            <a:off x="457200" y="0"/>
            <a:ext cx="8229600" cy="857250"/>
          </a:xfrm>
        </p:spPr>
        <p:txBody>
          <a:bodyPr/>
          <a:lstStyle/>
          <a:p>
            <a:pPr eaLnBrk="1" hangingPunct="1"/>
            <a:r>
              <a:rPr lang="en-US" smtClean="0">
                <a:latin typeface="Arial" charset="0"/>
                <a:cs typeface="Arial" charset="0"/>
              </a:rPr>
              <a:t>Growth edges</a:t>
            </a:r>
          </a:p>
        </p:txBody>
      </p:sp>
      <p:grpSp>
        <p:nvGrpSpPr>
          <p:cNvPr id="4" name="Groupe 51"/>
          <p:cNvGrpSpPr>
            <a:grpSpLocks/>
          </p:cNvGrpSpPr>
          <p:nvPr/>
        </p:nvGrpSpPr>
        <p:grpSpPr bwMode="auto">
          <a:xfrm>
            <a:off x="6402388" y="3051175"/>
            <a:ext cx="555625" cy="1712913"/>
            <a:chOff x="3573142" y="3788859"/>
            <a:chExt cx="556260" cy="2283347"/>
          </a:xfrm>
        </p:grpSpPr>
        <p:sp>
          <p:nvSpPr>
            <p:cNvPr id="16" name="Forme libre 15"/>
            <p:cNvSpPr/>
            <p:nvPr/>
          </p:nvSpPr>
          <p:spPr>
            <a:xfrm>
              <a:off x="3573142" y="4341180"/>
              <a:ext cx="556260" cy="1731026"/>
            </a:xfrm>
            <a:custGeom>
              <a:avLst/>
              <a:gdLst>
                <a:gd name="connsiteX0" fmla="*/ 295910 w 556260"/>
                <a:gd name="connsiteY0" fmla="*/ 0 h 1729740"/>
                <a:gd name="connsiteX1" fmla="*/ 29210 w 556260"/>
                <a:gd name="connsiteY1" fmla="*/ 624840 h 1729740"/>
                <a:gd name="connsiteX2" fmla="*/ 471170 w 556260"/>
                <a:gd name="connsiteY2" fmla="*/ 1447800 h 1729740"/>
                <a:gd name="connsiteX3" fmla="*/ 539750 w 556260"/>
                <a:gd name="connsiteY3" fmla="*/ 1729740 h 1729740"/>
              </a:gdLst>
              <a:ahLst/>
              <a:cxnLst>
                <a:cxn ang="0">
                  <a:pos x="connsiteX0" y="connsiteY0"/>
                </a:cxn>
                <a:cxn ang="0">
                  <a:pos x="connsiteX1" y="connsiteY1"/>
                </a:cxn>
                <a:cxn ang="0">
                  <a:pos x="connsiteX2" y="connsiteY2"/>
                </a:cxn>
                <a:cxn ang="0">
                  <a:pos x="connsiteX3" y="connsiteY3"/>
                </a:cxn>
              </a:cxnLst>
              <a:rect l="l" t="t" r="r" b="b"/>
              <a:pathLst>
                <a:path w="556260" h="1729740">
                  <a:moveTo>
                    <a:pt x="295910" y="0"/>
                  </a:moveTo>
                  <a:cubicBezTo>
                    <a:pt x="147955" y="191770"/>
                    <a:pt x="0" y="383540"/>
                    <a:pt x="29210" y="624840"/>
                  </a:cubicBezTo>
                  <a:cubicBezTo>
                    <a:pt x="58420" y="866140"/>
                    <a:pt x="386080" y="1263650"/>
                    <a:pt x="471170" y="1447800"/>
                  </a:cubicBezTo>
                  <a:cubicBezTo>
                    <a:pt x="556260" y="1631950"/>
                    <a:pt x="548005" y="1680845"/>
                    <a:pt x="539750" y="1729740"/>
                  </a:cubicBezTo>
                </a:path>
              </a:pathLst>
            </a:custGeom>
            <a:ln w="38100">
              <a:solidFill>
                <a:schemeClr val="accent6"/>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5878" name="ZoneTexte 18"/>
            <p:cNvSpPr txBox="1">
              <a:spLocks noChangeArrowheads="1"/>
            </p:cNvSpPr>
            <p:nvPr/>
          </p:nvSpPr>
          <p:spPr bwMode="auto">
            <a:xfrm>
              <a:off x="3741609" y="3788859"/>
              <a:ext cx="282773" cy="615409"/>
            </a:xfrm>
            <a:prstGeom prst="rect">
              <a:avLst/>
            </a:prstGeom>
            <a:noFill/>
            <a:ln w="9525">
              <a:noFill/>
              <a:miter lim="800000"/>
              <a:headEnd/>
              <a:tailEnd/>
            </a:ln>
          </p:spPr>
          <p:txBody>
            <a:bodyPr wrap="none">
              <a:spAutoFit/>
            </a:bodyPr>
            <a:lstStyle/>
            <a:p>
              <a:pPr>
                <a:defRPr/>
              </a:pPr>
              <a:r>
                <a:rPr lang="en-US" sz="2400" b="1" dirty="0">
                  <a:solidFill>
                    <a:schemeClr val="accent6"/>
                  </a:solidFill>
                  <a:latin typeface="Calibri" pitchFamily="34" charset="0"/>
                </a:rPr>
                <a:t>f</a:t>
              </a:r>
            </a:p>
          </p:txBody>
        </p:sp>
      </p:grpSp>
      <p:grpSp>
        <p:nvGrpSpPr>
          <p:cNvPr id="6" name="Groupe 65"/>
          <p:cNvGrpSpPr>
            <a:grpSpLocks/>
          </p:cNvGrpSpPr>
          <p:nvPr/>
        </p:nvGrpSpPr>
        <p:grpSpPr bwMode="auto">
          <a:xfrm>
            <a:off x="5487988" y="3460750"/>
            <a:ext cx="928687" cy="1782738"/>
            <a:chOff x="2658414" y="4257200"/>
            <a:chExt cx="928694" cy="2374510"/>
          </a:xfrm>
        </p:grpSpPr>
        <p:cxnSp>
          <p:nvCxnSpPr>
            <p:cNvPr id="21" name="Connecteur droit 20"/>
            <p:cNvCxnSpPr/>
            <p:nvPr/>
          </p:nvCxnSpPr>
          <p:spPr>
            <a:xfrm rot="5400000">
              <a:off x="2670471" y="5172763"/>
              <a:ext cx="1801524" cy="0"/>
            </a:xfrm>
            <a:prstGeom prst="line">
              <a:avLst/>
            </a:prstGeom>
            <a:ln w="19050">
              <a:solidFill>
                <a:schemeClr val="accent6"/>
              </a:solidFill>
              <a:prstDash val="dash"/>
            </a:ln>
          </p:spPr>
          <p:style>
            <a:lnRef idx="1">
              <a:schemeClr val="accent1"/>
            </a:lnRef>
            <a:fillRef idx="0">
              <a:schemeClr val="accent1"/>
            </a:fillRef>
            <a:effectRef idx="0">
              <a:schemeClr val="accent1"/>
            </a:effectRef>
            <a:fontRef idx="minor">
              <a:schemeClr val="tx1"/>
            </a:fontRef>
          </p:style>
        </p:cxnSp>
        <p:grpSp>
          <p:nvGrpSpPr>
            <p:cNvPr id="22568" name="Groupe 52"/>
            <p:cNvGrpSpPr>
              <a:grpSpLocks/>
            </p:cNvGrpSpPr>
            <p:nvPr/>
          </p:nvGrpSpPr>
          <p:grpSpPr bwMode="auto">
            <a:xfrm>
              <a:off x="2658414" y="4257200"/>
              <a:ext cx="928694" cy="2374510"/>
              <a:chOff x="2658414" y="4257200"/>
              <a:chExt cx="928694" cy="2374510"/>
            </a:xfrm>
          </p:grpSpPr>
          <p:cxnSp>
            <p:nvCxnSpPr>
              <p:cNvPr id="22" name="Connecteur droit 21"/>
              <p:cNvCxnSpPr/>
              <p:nvPr/>
            </p:nvCxnSpPr>
            <p:spPr>
              <a:xfrm rot="5400000">
                <a:off x="1774584" y="5156905"/>
                <a:ext cx="1799410" cy="0"/>
              </a:xfrm>
              <a:prstGeom prst="line">
                <a:avLst/>
              </a:prstGeom>
              <a:ln w="1905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a:off x="2658414" y="6200392"/>
                <a:ext cx="928694"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2571" name="ZoneTexte 24"/>
              <p:cNvSpPr txBox="1">
                <a:spLocks noChangeArrowheads="1"/>
              </p:cNvSpPr>
              <p:nvPr/>
            </p:nvSpPr>
            <p:spPr bwMode="auto">
              <a:xfrm>
                <a:off x="2962264" y="6016797"/>
                <a:ext cx="404281" cy="614913"/>
              </a:xfrm>
              <a:prstGeom prst="rect">
                <a:avLst/>
              </a:prstGeom>
              <a:noFill/>
              <a:ln w="9525">
                <a:noFill/>
                <a:miter lim="800000"/>
                <a:headEnd/>
                <a:tailEnd/>
              </a:ln>
            </p:spPr>
            <p:txBody>
              <a:bodyPr wrap="none">
                <a:spAutoFit/>
              </a:bodyPr>
              <a:lstStyle/>
              <a:p>
                <a:r>
                  <a:rPr lang="en-US" sz="2400" dirty="0">
                    <a:latin typeface="Calibri" pitchFamily="-108" charset="0"/>
                  </a:rPr>
                  <a:t>w</a:t>
                </a:r>
              </a:p>
            </p:txBody>
          </p:sp>
        </p:grpSp>
      </p:grpSp>
      <p:grpSp>
        <p:nvGrpSpPr>
          <p:cNvPr id="8" name="Groupe 50"/>
          <p:cNvGrpSpPr>
            <a:grpSpLocks/>
          </p:cNvGrpSpPr>
          <p:nvPr/>
        </p:nvGrpSpPr>
        <p:grpSpPr bwMode="auto">
          <a:xfrm>
            <a:off x="4716463" y="2981325"/>
            <a:ext cx="1625600" cy="1782764"/>
            <a:chOff x="1887053" y="3696325"/>
            <a:chExt cx="1625767" cy="2375881"/>
          </a:xfrm>
        </p:grpSpPr>
        <p:sp>
          <p:nvSpPr>
            <p:cNvPr id="5" name="Forme libre 4"/>
            <p:cNvSpPr/>
            <p:nvPr/>
          </p:nvSpPr>
          <p:spPr>
            <a:xfrm>
              <a:off x="2652307" y="4335254"/>
              <a:ext cx="860513" cy="1736952"/>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22563" name="Groupe 32"/>
            <p:cNvGrpSpPr>
              <a:grpSpLocks/>
            </p:cNvGrpSpPr>
            <p:nvPr/>
          </p:nvGrpSpPr>
          <p:grpSpPr bwMode="auto">
            <a:xfrm>
              <a:off x="1887053" y="3696325"/>
              <a:ext cx="1426250" cy="707849"/>
              <a:chOff x="1887053" y="3696325"/>
              <a:chExt cx="1426250" cy="707849"/>
            </a:xfrm>
          </p:grpSpPr>
          <p:sp>
            <p:nvSpPr>
              <p:cNvPr id="22564" name="ZoneTexte 17"/>
              <p:cNvSpPr txBox="1">
                <a:spLocks noChangeArrowheads="1"/>
              </p:cNvSpPr>
              <p:nvPr/>
            </p:nvSpPr>
            <p:spPr bwMode="auto">
              <a:xfrm>
                <a:off x="3000365" y="3788916"/>
                <a:ext cx="312938" cy="615258"/>
              </a:xfrm>
              <a:prstGeom prst="rect">
                <a:avLst/>
              </a:prstGeom>
              <a:noFill/>
              <a:ln w="9525">
                <a:noFill/>
                <a:miter lim="800000"/>
                <a:headEnd/>
                <a:tailEnd/>
              </a:ln>
            </p:spPr>
            <p:txBody>
              <a:bodyPr wrap="none">
                <a:spAutoFit/>
              </a:bodyPr>
              <a:lstStyle/>
              <a:p>
                <a:r>
                  <a:rPr lang="en-US" sz="2400" b="1" dirty="0">
                    <a:solidFill>
                      <a:srgbClr val="00B050"/>
                    </a:solidFill>
                    <a:latin typeface="Calibri" pitchFamily="-108" charset="0"/>
                  </a:rPr>
                  <a:t>c</a:t>
                </a:r>
              </a:p>
            </p:txBody>
          </p:sp>
          <p:cxnSp>
            <p:nvCxnSpPr>
              <p:cNvPr id="29" name="Connecteur droit avec flèche 28"/>
              <p:cNvCxnSpPr/>
              <p:nvPr/>
            </p:nvCxnSpPr>
            <p:spPr>
              <a:xfrm>
                <a:off x="1887053" y="4223125"/>
                <a:ext cx="792243" cy="211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566" name="ZoneTexte 30"/>
              <p:cNvSpPr txBox="1">
                <a:spLocks noChangeArrowheads="1"/>
              </p:cNvSpPr>
              <p:nvPr/>
            </p:nvSpPr>
            <p:spPr bwMode="auto">
              <a:xfrm>
                <a:off x="2285984" y="3696325"/>
                <a:ext cx="317749" cy="615259"/>
              </a:xfrm>
              <a:prstGeom prst="rect">
                <a:avLst/>
              </a:prstGeom>
              <a:noFill/>
              <a:ln w="9525">
                <a:noFill/>
                <a:miter lim="800000"/>
                <a:headEnd/>
                <a:tailEnd/>
              </a:ln>
            </p:spPr>
            <p:txBody>
              <a:bodyPr wrap="none">
                <a:spAutoFit/>
              </a:bodyPr>
              <a:lstStyle/>
              <a:p>
                <a:r>
                  <a:rPr lang="en-US" sz="2400" dirty="0">
                    <a:latin typeface="Calibri" pitchFamily="-108" charset="0"/>
                  </a:rPr>
                  <a:t>x</a:t>
                </a:r>
              </a:p>
            </p:txBody>
          </p:sp>
        </p:grpSp>
      </p:grpSp>
      <p:sp>
        <p:nvSpPr>
          <p:cNvPr id="36" name="Forme libre 35"/>
          <p:cNvSpPr/>
          <p:nvPr/>
        </p:nvSpPr>
        <p:spPr>
          <a:xfrm>
            <a:off x="7788275" y="1662113"/>
            <a:ext cx="304800" cy="712787"/>
          </a:xfrm>
          <a:custGeom>
            <a:avLst/>
            <a:gdLst>
              <a:gd name="connsiteX0" fmla="*/ 118110 w 549910"/>
              <a:gd name="connsiteY0" fmla="*/ 0 h 1737360"/>
              <a:gd name="connsiteX1" fmla="*/ 361950 w 549910"/>
              <a:gd name="connsiteY1" fmla="*/ 327660 h 1737360"/>
              <a:gd name="connsiteX2" fmla="*/ 26670 w 549910"/>
              <a:gd name="connsiteY2" fmla="*/ 701040 h 1737360"/>
              <a:gd name="connsiteX3" fmla="*/ 521970 w 549910"/>
              <a:gd name="connsiteY3" fmla="*/ 1028700 h 1737360"/>
              <a:gd name="connsiteX4" fmla="*/ 194310 w 549910"/>
              <a:gd name="connsiteY4" fmla="*/ 1280160 h 1737360"/>
              <a:gd name="connsiteX5" fmla="*/ 232410 w 549910"/>
              <a:gd name="connsiteY5" fmla="*/ 173736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910" h="1737360">
                <a:moveTo>
                  <a:pt x="118110" y="0"/>
                </a:moveTo>
                <a:cubicBezTo>
                  <a:pt x="247650" y="105410"/>
                  <a:pt x="377190" y="210820"/>
                  <a:pt x="361950" y="327660"/>
                </a:cubicBezTo>
                <a:cubicBezTo>
                  <a:pt x="346710" y="444500"/>
                  <a:pt x="0" y="584200"/>
                  <a:pt x="26670" y="701040"/>
                </a:cubicBezTo>
                <a:cubicBezTo>
                  <a:pt x="53340" y="817880"/>
                  <a:pt x="494030" y="932180"/>
                  <a:pt x="521970" y="1028700"/>
                </a:cubicBezTo>
                <a:cubicBezTo>
                  <a:pt x="549910" y="1125220"/>
                  <a:pt x="242570" y="1162050"/>
                  <a:pt x="194310" y="1280160"/>
                </a:cubicBezTo>
                <a:cubicBezTo>
                  <a:pt x="146050" y="1398270"/>
                  <a:pt x="106680" y="1708150"/>
                  <a:pt x="232410" y="173736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Forme libre 36"/>
          <p:cNvSpPr/>
          <p:nvPr/>
        </p:nvSpPr>
        <p:spPr>
          <a:xfrm>
            <a:off x="8223250" y="1660525"/>
            <a:ext cx="296863" cy="717550"/>
          </a:xfrm>
          <a:custGeom>
            <a:avLst/>
            <a:gdLst>
              <a:gd name="connsiteX0" fmla="*/ 219710 w 537210"/>
              <a:gd name="connsiteY0" fmla="*/ 0 h 1729740"/>
              <a:gd name="connsiteX1" fmla="*/ 356870 w 537210"/>
              <a:gd name="connsiteY1" fmla="*/ 426720 h 1729740"/>
              <a:gd name="connsiteX2" fmla="*/ 13970 w 537210"/>
              <a:gd name="connsiteY2" fmla="*/ 624840 h 1729740"/>
              <a:gd name="connsiteX3" fmla="*/ 440690 w 537210"/>
              <a:gd name="connsiteY3" fmla="*/ 746760 h 1729740"/>
              <a:gd name="connsiteX4" fmla="*/ 242570 w 537210"/>
              <a:gd name="connsiteY4" fmla="*/ 982980 h 1729740"/>
              <a:gd name="connsiteX5" fmla="*/ 448310 w 537210"/>
              <a:gd name="connsiteY5" fmla="*/ 1143000 h 1729740"/>
              <a:gd name="connsiteX6" fmla="*/ 166370 w 537210"/>
              <a:gd name="connsiteY6" fmla="*/ 1234440 h 1729740"/>
              <a:gd name="connsiteX7" fmla="*/ 524510 w 537210"/>
              <a:gd name="connsiteY7" fmla="*/ 1371600 h 1729740"/>
              <a:gd name="connsiteX8" fmla="*/ 242570 w 537210"/>
              <a:gd name="connsiteY8" fmla="*/ 1493520 h 1729740"/>
              <a:gd name="connsiteX9" fmla="*/ 318770 w 537210"/>
              <a:gd name="connsiteY9" fmla="*/ 1729740 h 172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210" h="1729740">
                <a:moveTo>
                  <a:pt x="219710" y="0"/>
                </a:moveTo>
                <a:cubicBezTo>
                  <a:pt x="305435" y="161290"/>
                  <a:pt x="391160" y="322580"/>
                  <a:pt x="356870" y="426720"/>
                </a:cubicBezTo>
                <a:cubicBezTo>
                  <a:pt x="322580" y="530860"/>
                  <a:pt x="0" y="571500"/>
                  <a:pt x="13970" y="624840"/>
                </a:cubicBezTo>
                <a:cubicBezTo>
                  <a:pt x="27940" y="678180"/>
                  <a:pt x="402590" y="687070"/>
                  <a:pt x="440690" y="746760"/>
                </a:cubicBezTo>
                <a:cubicBezTo>
                  <a:pt x="478790" y="806450"/>
                  <a:pt x="241300" y="916940"/>
                  <a:pt x="242570" y="982980"/>
                </a:cubicBezTo>
                <a:cubicBezTo>
                  <a:pt x="243840" y="1049020"/>
                  <a:pt x="461010" y="1101090"/>
                  <a:pt x="448310" y="1143000"/>
                </a:cubicBezTo>
                <a:cubicBezTo>
                  <a:pt x="435610" y="1184910"/>
                  <a:pt x="153670" y="1196340"/>
                  <a:pt x="166370" y="1234440"/>
                </a:cubicBezTo>
                <a:cubicBezTo>
                  <a:pt x="179070" y="1272540"/>
                  <a:pt x="511810" y="1328420"/>
                  <a:pt x="524510" y="1371600"/>
                </a:cubicBezTo>
                <a:cubicBezTo>
                  <a:pt x="537210" y="1414780"/>
                  <a:pt x="276860" y="1433830"/>
                  <a:pt x="242570" y="1493520"/>
                </a:cubicBezTo>
                <a:cubicBezTo>
                  <a:pt x="208280" y="1553210"/>
                  <a:pt x="318770" y="1729740"/>
                  <a:pt x="318770" y="172974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9" name="Forme libre 38"/>
          <p:cNvSpPr/>
          <p:nvPr/>
        </p:nvSpPr>
        <p:spPr>
          <a:xfrm>
            <a:off x="7967663" y="1660525"/>
            <a:ext cx="274637" cy="717550"/>
          </a:xfrm>
          <a:custGeom>
            <a:avLst/>
            <a:gdLst>
              <a:gd name="connsiteX0" fmla="*/ 64770 w 496570"/>
              <a:gd name="connsiteY0" fmla="*/ 0 h 1729740"/>
              <a:gd name="connsiteX1" fmla="*/ 438150 w 496570"/>
              <a:gd name="connsiteY1" fmla="*/ 419100 h 1729740"/>
              <a:gd name="connsiteX2" fmla="*/ 3810 w 496570"/>
              <a:gd name="connsiteY2" fmla="*/ 739140 h 1729740"/>
              <a:gd name="connsiteX3" fmla="*/ 461010 w 496570"/>
              <a:gd name="connsiteY3" fmla="*/ 967740 h 1729740"/>
              <a:gd name="connsiteX4" fmla="*/ 217170 w 496570"/>
              <a:gd name="connsiteY4" fmla="*/ 1729740 h 172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570" h="1729740">
                <a:moveTo>
                  <a:pt x="64770" y="0"/>
                </a:moveTo>
                <a:cubicBezTo>
                  <a:pt x="256540" y="147955"/>
                  <a:pt x="448310" y="295910"/>
                  <a:pt x="438150" y="419100"/>
                </a:cubicBezTo>
                <a:cubicBezTo>
                  <a:pt x="427990" y="542290"/>
                  <a:pt x="0" y="647700"/>
                  <a:pt x="3810" y="739140"/>
                </a:cubicBezTo>
                <a:cubicBezTo>
                  <a:pt x="7620" y="830580"/>
                  <a:pt x="425450" y="802640"/>
                  <a:pt x="461010" y="967740"/>
                </a:cubicBezTo>
                <a:cubicBezTo>
                  <a:pt x="496570" y="1132840"/>
                  <a:pt x="217170" y="1729740"/>
                  <a:pt x="217170" y="172974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1" name="Forme libre 40"/>
          <p:cNvSpPr/>
          <p:nvPr/>
        </p:nvSpPr>
        <p:spPr>
          <a:xfrm>
            <a:off x="7947025" y="1666875"/>
            <a:ext cx="625475" cy="711200"/>
          </a:xfrm>
          <a:custGeom>
            <a:avLst/>
            <a:gdLst>
              <a:gd name="connsiteX0" fmla="*/ 1130300 w 1130300"/>
              <a:gd name="connsiteY0" fmla="*/ 0 h 1714500"/>
              <a:gd name="connsiteX1" fmla="*/ 726440 w 1130300"/>
              <a:gd name="connsiteY1" fmla="*/ 396240 h 1714500"/>
              <a:gd name="connsiteX2" fmla="*/ 116840 w 1130300"/>
              <a:gd name="connsiteY2" fmla="*/ 1402080 h 1714500"/>
              <a:gd name="connsiteX3" fmla="*/ 25400 w 1130300"/>
              <a:gd name="connsiteY3" fmla="*/ 1714500 h 1714500"/>
            </a:gdLst>
            <a:ahLst/>
            <a:cxnLst>
              <a:cxn ang="0">
                <a:pos x="connsiteX0" y="connsiteY0"/>
              </a:cxn>
              <a:cxn ang="0">
                <a:pos x="connsiteX1" y="connsiteY1"/>
              </a:cxn>
              <a:cxn ang="0">
                <a:pos x="connsiteX2" y="connsiteY2"/>
              </a:cxn>
              <a:cxn ang="0">
                <a:pos x="connsiteX3" y="connsiteY3"/>
              </a:cxn>
            </a:cxnLst>
            <a:rect l="l" t="t" r="r" b="b"/>
            <a:pathLst>
              <a:path w="1130300" h="1714500">
                <a:moveTo>
                  <a:pt x="1130300" y="0"/>
                </a:moveTo>
                <a:cubicBezTo>
                  <a:pt x="1012825" y="81280"/>
                  <a:pt x="895350" y="162560"/>
                  <a:pt x="726440" y="396240"/>
                </a:cubicBezTo>
                <a:cubicBezTo>
                  <a:pt x="557530" y="629920"/>
                  <a:pt x="233680" y="1182370"/>
                  <a:pt x="116840" y="1402080"/>
                </a:cubicBezTo>
                <a:cubicBezTo>
                  <a:pt x="0" y="1621790"/>
                  <a:pt x="34290" y="1638300"/>
                  <a:pt x="25400" y="17145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10" name="Groupe 64"/>
          <p:cNvGrpSpPr>
            <a:grpSpLocks/>
          </p:cNvGrpSpPr>
          <p:nvPr/>
        </p:nvGrpSpPr>
        <p:grpSpPr bwMode="auto">
          <a:xfrm>
            <a:off x="6934199" y="1658936"/>
            <a:ext cx="512765" cy="1275188"/>
            <a:chOff x="6757946" y="4357693"/>
            <a:chExt cx="513459" cy="1700020"/>
          </a:xfrm>
        </p:grpSpPr>
        <p:grpSp>
          <p:nvGrpSpPr>
            <p:cNvPr id="22557" name="Groupe 53"/>
            <p:cNvGrpSpPr>
              <a:grpSpLocks/>
            </p:cNvGrpSpPr>
            <p:nvPr/>
          </p:nvGrpSpPr>
          <p:grpSpPr bwMode="auto">
            <a:xfrm>
              <a:off x="6757946" y="4374626"/>
              <a:ext cx="464178" cy="1683087"/>
              <a:chOff x="2673654" y="4339830"/>
              <a:chExt cx="716947" cy="2597333"/>
            </a:xfrm>
          </p:grpSpPr>
          <p:cxnSp>
            <p:nvCxnSpPr>
              <p:cNvPr id="55" name="Connecteur droit 54"/>
              <p:cNvCxnSpPr/>
              <p:nvPr/>
            </p:nvCxnSpPr>
            <p:spPr>
              <a:xfrm rot="5400000">
                <a:off x="1804900" y="5208584"/>
                <a:ext cx="1737507" cy="0"/>
              </a:xfrm>
              <a:prstGeom prst="line">
                <a:avLst/>
              </a:prstGeom>
              <a:ln w="1905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56" name="Connecteur droit avec flèche 55"/>
              <p:cNvCxnSpPr/>
              <p:nvPr/>
            </p:nvCxnSpPr>
            <p:spPr>
              <a:xfrm>
                <a:off x="2681021" y="6198178"/>
                <a:ext cx="709580" cy="326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2561" name="ZoneTexte 56"/>
              <p:cNvSpPr txBox="1">
                <a:spLocks noChangeArrowheads="1"/>
              </p:cNvSpPr>
              <p:nvPr/>
            </p:nvSpPr>
            <p:spPr bwMode="auto">
              <a:xfrm>
                <a:off x="2765215" y="5987373"/>
                <a:ext cx="476534" cy="949790"/>
              </a:xfrm>
              <a:prstGeom prst="rect">
                <a:avLst/>
              </a:prstGeom>
              <a:noFill/>
              <a:ln w="9525">
                <a:noFill/>
                <a:miter lim="800000"/>
                <a:headEnd/>
                <a:tailEnd/>
              </a:ln>
            </p:spPr>
            <p:txBody>
              <a:bodyPr>
                <a:spAutoFit/>
              </a:bodyPr>
              <a:lstStyle/>
              <a:p>
                <a:r>
                  <a:rPr lang="en-US" sz="2400" dirty="0">
                    <a:latin typeface="Calibri" pitchFamily="-108" charset="0"/>
                  </a:rPr>
                  <a:t>w</a:t>
                </a:r>
              </a:p>
            </p:txBody>
          </p:sp>
        </p:grpSp>
        <p:cxnSp>
          <p:nvCxnSpPr>
            <p:cNvPr id="58" name="Connecteur droit 57"/>
            <p:cNvCxnSpPr/>
            <p:nvPr/>
          </p:nvCxnSpPr>
          <p:spPr>
            <a:xfrm rot="5400000">
              <a:off x="6699982" y="4929116"/>
              <a:ext cx="1142845" cy="0"/>
            </a:xfrm>
            <a:prstGeom prst="line">
              <a:avLst/>
            </a:prstGeom>
            <a:ln w="19050">
              <a:solidFill>
                <a:schemeClr val="accent6"/>
              </a:solidFill>
              <a:prstDash val="dash"/>
            </a:ln>
          </p:spPr>
          <p:style>
            <a:lnRef idx="1">
              <a:schemeClr val="accent1"/>
            </a:lnRef>
            <a:fillRef idx="0">
              <a:schemeClr val="accent1"/>
            </a:fillRef>
            <a:effectRef idx="0">
              <a:schemeClr val="accent1"/>
            </a:effectRef>
            <a:fontRef idx="minor">
              <a:schemeClr val="tx1"/>
            </a:fontRef>
          </p:style>
        </p:cxnSp>
      </p:grpSp>
      <p:grpSp>
        <p:nvGrpSpPr>
          <p:cNvPr id="22540" name="Groupe 44"/>
          <p:cNvGrpSpPr>
            <a:grpSpLocks/>
          </p:cNvGrpSpPr>
          <p:nvPr/>
        </p:nvGrpSpPr>
        <p:grpSpPr bwMode="auto">
          <a:xfrm>
            <a:off x="7454900" y="1657350"/>
            <a:ext cx="369888" cy="720725"/>
            <a:chOff x="3529330" y="2994660"/>
            <a:chExt cx="666536" cy="1737360"/>
          </a:xfrm>
        </p:grpSpPr>
        <p:sp>
          <p:nvSpPr>
            <p:cNvPr id="44" name="Forme libre 43"/>
            <p:cNvSpPr/>
            <p:nvPr/>
          </p:nvSpPr>
          <p:spPr>
            <a:xfrm>
              <a:off x="3529330" y="3002314"/>
              <a:ext cx="554969" cy="1729706"/>
            </a:xfrm>
            <a:custGeom>
              <a:avLst/>
              <a:gdLst>
                <a:gd name="connsiteX0" fmla="*/ 295910 w 556260"/>
                <a:gd name="connsiteY0" fmla="*/ 0 h 1729740"/>
                <a:gd name="connsiteX1" fmla="*/ 29210 w 556260"/>
                <a:gd name="connsiteY1" fmla="*/ 624840 h 1729740"/>
                <a:gd name="connsiteX2" fmla="*/ 471170 w 556260"/>
                <a:gd name="connsiteY2" fmla="*/ 1447800 h 1729740"/>
                <a:gd name="connsiteX3" fmla="*/ 539750 w 556260"/>
                <a:gd name="connsiteY3" fmla="*/ 1729740 h 1729740"/>
              </a:gdLst>
              <a:ahLst/>
              <a:cxnLst>
                <a:cxn ang="0">
                  <a:pos x="connsiteX0" y="connsiteY0"/>
                </a:cxn>
                <a:cxn ang="0">
                  <a:pos x="connsiteX1" y="connsiteY1"/>
                </a:cxn>
                <a:cxn ang="0">
                  <a:pos x="connsiteX2" y="connsiteY2"/>
                </a:cxn>
                <a:cxn ang="0">
                  <a:pos x="connsiteX3" y="connsiteY3"/>
                </a:cxn>
              </a:cxnLst>
              <a:rect l="l" t="t" r="r" b="b"/>
              <a:pathLst>
                <a:path w="556260" h="1729740">
                  <a:moveTo>
                    <a:pt x="295910" y="0"/>
                  </a:moveTo>
                  <a:cubicBezTo>
                    <a:pt x="147955" y="191770"/>
                    <a:pt x="0" y="383540"/>
                    <a:pt x="29210" y="624840"/>
                  </a:cubicBezTo>
                  <a:cubicBezTo>
                    <a:pt x="58420" y="866140"/>
                    <a:pt x="386080" y="1263650"/>
                    <a:pt x="471170" y="1447800"/>
                  </a:cubicBezTo>
                  <a:cubicBezTo>
                    <a:pt x="556260" y="1631950"/>
                    <a:pt x="548005" y="1680845"/>
                    <a:pt x="539750" y="172974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orme libre 44"/>
            <p:cNvSpPr/>
            <p:nvPr/>
          </p:nvSpPr>
          <p:spPr>
            <a:xfrm>
              <a:off x="3640897" y="2994660"/>
              <a:ext cx="554969" cy="1722053"/>
            </a:xfrm>
            <a:custGeom>
              <a:avLst/>
              <a:gdLst>
                <a:gd name="connsiteX0" fmla="*/ 556260 w 556260"/>
                <a:gd name="connsiteY0" fmla="*/ 0 h 1722120"/>
                <a:gd name="connsiteX1" fmla="*/ 342900 w 556260"/>
                <a:gd name="connsiteY1" fmla="*/ 1005840 h 1722120"/>
                <a:gd name="connsiteX2" fmla="*/ 0 w 556260"/>
                <a:gd name="connsiteY2" fmla="*/ 1722120 h 1722120"/>
              </a:gdLst>
              <a:ahLst/>
              <a:cxnLst>
                <a:cxn ang="0">
                  <a:pos x="connsiteX0" y="connsiteY0"/>
                </a:cxn>
                <a:cxn ang="0">
                  <a:pos x="connsiteX1" y="connsiteY1"/>
                </a:cxn>
                <a:cxn ang="0">
                  <a:pos x="connsiteX2" y="connsiteY2"/>
                </a:cxn>
              </a:cxnLst>
              <a:rect l="l" t="t" r="r" b="b"/>
              <a:pathLst>
                <a:path w="556260" h="1722120">
                  <a:moveTo>
                    <a:pt x="556260" y="0"/>
                  </a:moveTo>
                  <a:cubicBezTo>
                    <a:pt x="495935" y="359410"/>
                    <a:pt x="435610" y="718820"/>
                    <a:pt x="342900" y="1005840"/>
                  </a:cubicBezTo>
                  <a:cubicBezTo>
                    <a:pt x="250190" y="1292860"/>
                    <a:pt x="125095" y="1507490"/>
                    <a:pt x="0" y="172212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3" name="Groupe 72"/>
          <p:cNvGrpSpPr>
            <a:grpSpLocks/>
          </p:cNvGrpSpPr>
          <p:nvPr/>
        </p:nvGrpSpPr>
        <p:grpSpPr bwMode="auto">
          <a:xfrm>
            <a:off x="7454900" y="1266824"/>
            <a:ext cx="369888" cy="1111261"/>
            <a:chOff x="7454715" y="1267519"/>
            <a:chExt cx="369887" cy="1109780"/>
          </a:xfrm>
        </p:grpSpPr>
        <p:grpSp>
          <p:nvGrpSpPr>
            <p:cNvPr id="22551" name="Groupe 44"/>
            <p:cNvGrpSpPr>
              <a:grpSpLocks/>
            </p:cNvGrpSpPr>
            <p:nvPr/>
          </p:nvGrpSpPr>
          <p:grpSpPr bwMode="auto">
            <a:xfrm>
              <a:off x="7454715" y="1656574"/>
              <a:ext cx="369887" cy="720725"/>
              <a:chOff x="3529330" y="2994660"/>
              <a:chExt cx="666536" cy="1737360"/>
            </a:xfrm>
          </p:grpSpPr>
          <p:sp>
            <p:nvSpPr>
              <p:cNvPr id="46" name="Forme libre 45"/>
              <p:cNvSpPr/>
              <p:nvPr/>
            </p:nvSpPr>
            <p:spPr>
              <a:xfrm>
                <a:off x="3529330" y="3000794"/>
                <a:ext cx="554969" cy="1731226"/>
              </a:xfrm>
              <a:custGeom>
                <a:avLst/>
                <a:gdLst>
                  <a:gd name="connsiteX0" fmla="*/ 295910 w 556260"/>
                  <a:gd name="connsiteY0" fmla="*/ 0 h 1729740"/>
                  <a:gd name="connsiteX1" fmla="*/ 29210 w 556260"/>
                  <a:gd name="connsiteY1" fmla="*/ 624840 h 1729740"/>
                  <a:gd name="connsiteX2" fmla="*/ 471170 w 556260"/>
                  <a:gd name="connsiteY2" fmla="*/ 1447800 h 1729740"/>
                  <a:gd name="connsiteX3" fmla="*/ 539750 w 556260"/>
                  <a:gd name="connsiteY3" fmla="*/ 1729740 h 1729740"/>
                </a:gdLst>
                <a:ahLst/>
                <a:cxnLst>
                  <a:cxn ang="0">
                    <a:pos x="connsiteX0" y="connsiteY0"/>
                  </a:cxn>
                  <a:cxn ang="0">
                    <a:pos x="connsiteX1" y="connsiteY1"/>
                  </a:cxn>
                  <a:cxn ang="0">
                    <a:pos x="connsiteX2" y="connsiteY2"/>
                  </a:cxn>
                  <a:cxn ang="0">
                    <a:pos x="connsiteX3" y="connsiteY3"/>
                  </a:cxn>
                </a:cxnLst>
                <a:rect l="l" t="t" r="r" b="b"/>
                <a:pathLst>
                  <a:path w="556260" h="1729740">
                    <a:moveTo>
                      <a:pt x="295910" y="0"/>
                    </a:moveTo>
                    <a:cubicBezTo>
                      <a:pt x="147955" y="191770"/>
                      <a:pt x="0" y="383540"/>
                      <a:pt x="29210" y="624840"/>
                    </a:cubicBezTo>
                    <a:cubicBezTo>
                      <a:pt x="58420" y="866140"/>
                      <a:pt x="386080" y="1263650"/>
                      <a:pt x="471170" y="1447800"/>
                    </a:cubicBezTo>
                    <a:cubicBezTo>
                      <a:pt x="556260" y="1631950"/>
                      <a:pt x="548005" y="1680845"/>
                      <a:pt x="539750" y="1729740"/>
                    </a:cubicBezTo>
                  </a:path>
                </a:pathLst>
              </a:custGeom>
              <a:ln w="38100">
                <a:solidFill>
                  <a:schemeClr val="accent6"/>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7" name="Forme libre 46"/>
              <p:cNvSpPr/>
              <p:nvPr/>
            </p:nvSpPr>
            <p:spPr>
              <a:xfrm>
                <a:off x="3640897" y="2993151"/>
                <a:ext cx="554969" cy="1723583"/>
              </a:xfrm>
              <a:custGeom>
                <a:avLst/>
                <a:gdLst>
                  <a:gd name="connsiteX0" fmla="*/ 556260 w 556260"/>
                  <a:gd name="connsiteY0" fmla="*/ 0 h 1722120"/>
                  <a:gd name="connsiteX1" fmla="*/ 342900 w 556260"/>
                  <a:gd name="connsiteY1" fmla="*/ 1005840 h 1722120"/>
                  <a:gd name="connsiteX2" fmla="*/ 0 w 556260"/>
                  <a:gd name="connsiteY2" fmla="*/ 1722120 h 1722120"/>
                </a:gdLst>
                <a:ahLst/>
                <a:cxnLst>
                  <a:cxn ang="0">
                    <a:pos x="connsiteX0" y="connsiteY0"/>
                  </a:cxn>
                  <a:cxn ang="0">
                    <a:pos x="connsiteX1" y="connsiteY1"/>
                  </a:cxn>
                  <a:cxn ang="0">
                    <a:pos x="connsiteX2" y="connsiteY2"/>
                  </a:cxn>
                </a:cxnLst>
                <a:rect l="l" t="t" r="r" b="b"/>
                <a:pathLst>
                  <a:path w="556260" h="1722120">
                    <a:moveTo>
                      <a:pt x="556260" y="0"/>
                    </a:moveTo>
                    <a:cubicBezTo>
                      <a:pt x="495935" y="359410"/>
                      <a:pt x="435610" y="718820"/>
                      <a:pt x="342900" y="1005840"/>
                    </a:cubicBezTo>
                    <a:cubicBezTo>
                      <a:pt x="250190" y="1292860"/>
                      <a:pt x="125095" y="1507490"/>
                      <a:pt x="0" y="172212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48" name="ZoneTexte 17"/>
            <p:cNvSpPr txBox="1">
              <a:spLocks noChangeArrowheads="1"/>
            </p:cNvSpPr>
            <p:nvPr/>
          </p:nvSpPr>
          <p:spPr bwMode="auto">
            <a:xfrm>
              <a:off x="7478528" y="1267519"/>
              <a:ext cx="282449" cy="461050"/>
            </a:xfrm>
            <a:prstGeom prst="rect">
              <a:avLst/>
            </a:prstGeom>
            <a:noFill/>
            <a:ln w="9525">
              <a:noFill/>
              <a:miter lim="800000"/>
              <a:headEnd/>
              <a:tailEnd/>
            </a:ln>
          </p:spPr>
          <p:txBody>
            <a:bodyPr wrap="none">
              <a:spAutoFit/>
            </a:bodyPr>
            <a:lstStyle/>
            <a:p>
              <a:pPr>
                <a:defRPr/>
              </a:pPr>
              <a:r>
                <a:rPr lang="en-US" sz="2400" b="1" dirty="0">
                  <a:solidFill>
                    <a:schemeClr val="accent6"/>
                  </a:solidFill>
                  <a:latin typeface="Calibri" pitchFamily="34" charset="0"/>
                </a:rPr>
                <a:t>f</a:t>
              </a:r>
            </a:p>
          </p:txBody>
        </p:sp>
      </p:grpSp>
      <p:sp>
        <p:nvSpPr>
          <p:cNvPr id="65" name="Forme libre 64"/>
          <p:cNvSpPr/>
          <p:nvPr/>
        </p:nvSpPr>
        <p:spPr bwMode="auto">
          <a:xfrm>
            <a:off x="7002463" y="1655763"/>
            <a:ext cx="307975" cy="714375"/>
          </a:xfrm>
          <a:custGeom>
            <a:avLst/>
            <a:gdLst>
              <a:gd name="connsiteX0" fmla="*/ 556260 w 556260"/>
              <a:gd name="connsiteY0" fmla="*/ 0 h 1722120"/>
              <a:gd name="connsiteX1" fmla="*/ 342900 w 556260"/>
              <a:gd name="connsiteY1" fmla="*/ 1005840 h 1722120"/>
              <a:gd name="connsiteX2" fmla="*/ 0 w 556260"/>
              <a:gd name="connsiteY2" fmla="*/ 1722120 h 1722120"/>
            </a:gdLst>
            <a:ahLst/>
            <a:cxnLst>
              <a:cxn ang="0">
                <a:pos x="connsiteX0" y="connsiteY0"/>
              </a:cxn>
              <a:cxn ang="0">
                <a:pos x="connsiteX1" y="connsiteY1"/>
              </a:cxn>
              <a:cxn ang="0">
                <a:pos x="connsiteX2" y="connsiteY2"/>
              </a:cxn>
            </a:cxnLst>
            <a:rect l="l" t="t" r="r" b="b"/>
            <a:pathLst>
              <a:path w="556260" h="1722120">
                <a:moveTo>
                  <a:pt x="556260" y="0"/>
                </a:moveTo>
                <a:cubicBezTo>
                  <a:pt x="495935" y="359410"/>
                  <a:pt x="435610" y="718820"/>
                  <a:pt x="342900" y="1005840"/>
                </a:cubicBezTo>
                <a:cubicBezTo>
                  <a:pt x="250190" y="1292860"/>
                  <a:pt x="125095" y="1507490"/>
                  <a:pt x="0" y="172212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6" name="ZoneTexte 65"/>
          <p:cNvSpPr txBox="1">
            <a:spLocks noChangeArrowheads="1"/>
          </p:cNvSpPr>
          <p:nvPr/>
        </p:nvSpPr>
        <p:spPr bwMode="auto">
          <a:xfrm>
            <a:off x="773113" y="1101725"/>
            <a:ext cx="1380506" cy="523220"/>
          </a:xfrm>
          <a:prstGeom prst="rect">
            <a:avLst/>
          </a:prstGeom>
          <a:noFill/>
          <a:ln w="9525">
            <a:noFill/>
            <a:miter lim="800000"/>
            <a:headEnd/>
            <a:tailEnd/>
          </a:ln>
        </p:spPr>
        <p:txBody>
          <a:bodyPr wrap="none">
            <a:spAutoFit/>
          </a:bodyPr>
          <a:lstStyle/>
          <a:p>
            <a:r>
              <a:rPr lang="en-US" sz="2800" dirty="0" smtClean="0"/>
              <a:t>( </a:t>
            </a:r>
            <a:r>
              <a:rPr lang="en-US" sz="2800" dirty="0">
                <a:solidFill>
                  <a:srgbClr val="00B050"/>
                </a:solidFill>
              </a:rPr>
              <a:t>c</a:t>
            </a:r>
            <a:r>
              <a:rPr lang="en-US" sz="2800" dirty="0"/>
              <a:t> , x </a:t>
            </a:r>
            <a:r>
              <a:rPr lang="en-US" sz="2800" dirty="0" smtClean="0"/>
              <a:t>) </a:t>
            </a:r>
            <a:endParaRPr lang="en-US" sz="2800" dirty="0"/>
          </a:p>
        </p:txBody>
      </p:sp>
      <p:sp>
        <p:nvSpPr>
          <p:cNvPr id="68" name="ZoneTexte 67"/>
          <p:cNvSpPr txBox="1"/>
          <p:nvPr/>
        </p:nvSpPr>
        <p:spPr>
          <a:xfrm>
            <a:off x="2092325" y="1134100"/>
            <a:ext cx="2451312" cy="523220"/>
          </a:xfrm>
          <a:prstGeom prst="rect">
            <a:avLst/>
          </a:prstGeom>
          <a:noFill/>
        </p:spPr>
        <p:txBody>
          <a:bodyPr wrap="none">
            <a:spAutoFit/>
          </a:bodyPr>
          <a:lstStyle/>
          <a:p>
            <a:pPr>
              <a:defRPr/>
            </a:pPr>
            <a:r>
              <a:rPr lang="en-US" sz="2800" dirty="0">
                <a:sym typeface="Wingdings" pitchFamily="2" charset="2"/>
              </a:rPr>
              <a:t></a:t>
            </a:r>
            <a:r>
              <a:rPr lang="en-US" sz="2800" dirty="0"/>
              <a:t>  </a:t>
            </a:r>
            <a:r>
              <a:rPr lang="en-US" sz="2800" dirty="0" smtClean="0"/>
              <a:t>( </a:t>
            </a:r>
            <a:r>
              <a:rPr lang="en-US" sz="2800" dirty="0">
                <a:solidFill>
                  <a:schemeClr val="accent6"/>
                </a:solidFill>
              </a:rPr>
              <a:t>f </a:t>
            </a:r>
            <a:r>
              <a:rPr lang="en-US" sz="2800" dirty="0"/>
              <a:t>, x + w </a:t>
            </a:r>
            <a:r>
              <a:rPr lang="en-US" sz="2800" dirty="0" smtClean="0"/>
              <a:t>)</a:t>
            </a:r>
            <a:endParaRPr lang="en-US" sz="2800" dirty="0"/>
          </a:p>
        </p:txBody>
      </p:sp>
      <p:sp>
        <p:nvSpPr>
          <p:cNvPr id="70" name="ZoneTexte 69"/>
          <p:cNvSpPr txBox="1"/>
          <p:nvPr/>
        </p:nvSpPr>
        <p:spPr>
          <a:xfrm>
            <a:off x="773113" y="2284413"/>
            <a:ext cx="1633537" cy="584200"/>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a:defRPr/>
            </a:pPr>
            <a:r>
              <a:rPr lang="en-US" sz="3200" dirty="0">
                <a:sym typeface="Wingdings" pitchFamily="2" charset="2"/>
              </a:rPr>
              <a:t>cost = 0</a:t>
            </a:r>
            <a:endParaRPr lang="en-US" sz="3200" dirty="0"/>
          </a:p>
        </p:txBody>
      </p:sp>
      <p:sp>
        <p:nvSpPr>
          <p:cNvPr id="74" name="Forme libre 73"/>
          <p:cNvSpPr/>
          <p:nvPr/>
        </p:nvSpPr>
        <p:spPr>
          <a:xfrm>
            <a:off x="6927850" y="1660525"/>
            <a:ext cx="476250" cy="720725"/>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15" name="Groupe 70"/>
          <p:cNvGrpSpPr>
            <a:grpSpLocks/>
          </p:cNvGrpSpPr>
          <p:nvPr/>
        </p:nvGrpSpPr>
        <p:grpSpPr bwMode="auto">
          <a:xfrm>
            <a:off x="6927850" y="1263649"/>
            <a:ext cx="476250" cy="1117590"/>
            <a:chOff x="6927665" y="1263626"/>
            <a:chExt cx="476250" cy="1116848"/>
          </a:xfrm>
        </p:grpSpPr>
        <p:sp>
          <p:nvSpPr>
            <p:cNvPr id="22549" name="ZoneTexte 17"/>
            <p:cNvSpPr txBox="1">
              <a:spLocks noChangeArrowheads="1"/>
            </p:cNvSpPr>
            <p:nvPr/>
          </p:nvSpPr>
          <p:spPr bwMode="auto">
            <a:xfrm>
              <a:off x="7058515" y="1263626"/>
              <a:ext cx="312906" cy="461358"/>
            </a:xfrm>
            <a:prstGeom prst="rect">
              <a:avLst/>
            </a:prstGeom>
            <a:noFill/>
            <a:ln w="9525">
              <a:noFill/>
              <a:miter lim="800000"/>
              <a:headEnd/>
              <a:tailEnd/>
            </a:ln>
          </p:spPr>
          <p:txBody>
            <a:bodyPr wrap="none">
              <a:spAutoFit/>
            </a:bodyPr>
            <a:lstStyle/>
            <a:p>
              <a:r>
                <a:rPr lang="en-US" sz="2400" b="1" dirty="0">
                  <a:solidFill>
                    <a:srgbClr val="00B050"/>
                  </a:solidFill>
                  <a:latin typeface="Calibri" pitchFamily="-108" charset="0"/>
                </a:rPr>
                <a:t>c</a:t>
              </a:r>
            </a:p>
          </p:txBody>
        </p:sp>
        <p:sp>
          <p:nvSpPr>
            <p:cNvPr id="35" name="Forme libre 34"/>
            <p:cNvSpPr/>
            <p:nvPr/>
          </p:nvSpPr>
          <p:spPr>
            <a:xfrm>
              <a:off x="6927665" y="1660230"/>
              <a:ext cx="476250" cy="720244"/>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w="127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P spid="7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554" name="Groupe 21"/>
          <p:cNvGrpSpPr>
            <a:grpSpLocks/>
          </p:cNvGrpSpPr>
          <p:nvPr/>
        </p:nvGrpSpPr>
        <p:grpSpPr bwMode="auto">
          <a:xfrm>
            <a:off x="4191000" y="1285875"/>
            <a:ext cx="4524375" cy="3603625"/>
            <a:chOff x="4191000" y="1286430"/>
            <a:chExt cx="4524107" cy="3603070"/>
          </a:xfrm>
        </p:grpSpPr>
        <p:grpSp>
          <p:nvGrpSpPr>
            <p:cNvPr id="23570" name="Groupe 48"/>
            <p:cNvGrpSpPr>
              <a:grpSpLocks/>
            </p:cNvGrpSpPr>
            <p:nvPr/>
          </p:nvGrpSpPr>
          <p:grpSpPr bwMode="auto">
            <a:xfrm>
              <a:off x="4191000" y="3370263"/>
              <a:ext cx="4495800" cy="1519237"/>
              <a:chOff x="1392238" y="3389313"/>
              <a:chExt cx="4495800" cy="1519237"/>
            </a:xfrm>
          </p:grpSpPr>
          <p:sp>
            <p:nvSpPr>
              <p:cNvPr id="27" name="Rectangle 26"/>
              <p:cNvSpPr/>
              <p:nvPr/>
            </p:nvSpPr>
            <p:spPr>
              <a:xfrm>
                <a:off x="1428749" y="3484782"/>
                <a:ext cx="4428863" cy="128567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28" name="Rectangle 27"/>
              <p:cNvSpPr/>
              <p:nvPr/>
            </p:nvSpPr>
            <p:spPr>
              <a:xfrm>
                <a:off x="1392238" y="3389547"/>
                <a:ext cx="785767" cy="1499956"/>
              </a:xfrm>
              <a:prstGeom prst="rect">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Rectangle 28"/>
              <p:cNvSpPr/>
              <p:nvPr/>
            </p:nvSpPr>
            <p:spPr>
              <a:xfrm flipH="1">
                <a:off x="5244873" y="3408594"/>
                <a:ext cx="642899" cy="1499956"/>
              </a:xfrm>
              <a:prstGeom prst="rect">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4" name="Rectangle 23"/>
            <p:cNvSpPr/>
            <p:nvPr/>
          </p:nvSpPr>
          <p:spPr>
            <a:xfrm>
              <a:off x="6714975" y="1661022"/>
              <a:ext cx="1857265" cy="71267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en-US"/>
            </a:p>
          </p:txBody>
        </p:sp>
        <p:sp>
          <p:nvSpPr>
            <p:cNvPr id="23572" name="ZoneTexte 48"/>
            <p:cNvSpPr txBox="1">
              <a:spLocks noChangeArrowheads="1"/>
            </p:cNvSpPr>
            <p:nvPr/>
          </p:nvSpPr>
          <p:spPr bwMode="auto">
            <a:xfrm>
              <a:off x="7758826" y="1286430"/>
              <a:ext cx="824072" cy="369332"/>
            </a:xfrm>
            <a:prstGeom prst="rect">
              <a:avLst/>
            </a:prstGeom>
            <a:noFill/>
            <a:ln w="9525">
              <a:noFill/>
              <a:miter lim="800000"/>
              <a:headEnd/>
              <a:tailEnd/>
            </a:ln>
          </p:spPr>
          <p:txBody>
            <a:bodyPr wrap="none">
              <a:spAutoFit/>
            </a:bodyPr>
            <a:lstStyle/>
            <a:p>
              <a:r>
                <a:rPr lang="en-US">
                  <a:latin typeface="Calibri" pitchFamily="-108" charset="0"/>
                </a:rPr>
                <a:t>Source</a:t>
              </a:r>
            </a:p>
          </p:txBody>
        </p:sp>
        <p:sp>
          <p:nvSpPr>
            <p:cNvPr id="23573" name="ZoneTexte 49"/>
            <p:cNvSpPr txBox="1">
              <a:spLocks noChangeArrowheads="1"/>
            </p:cNvSpPr>
            <p:nvPr/>
          </p:nvSpPr>
          <p:spPr bwMode="auto">
            <a:xfrm>
              <a:off x="7180263" y="3096181"/>
              <a:ext cx="1534844" cy="369332"/>
            </a:xfrm>
            <a:prstGeom prst="rect">
              <a:avLst/>
            </a:prstGeom>
            <a:noFill/>
            <a:ln w="9525">
              <a:noFill/>
              <a:miter lim="800000"/>
              <a:headEnd/>
              <a:tailEnd/>
            </a:ln>
          </p:spPr>
          <p:txBody>
            <a:bodyPr wrap="none">
              <a:spAutoFit/>
            </a:bodyPr>
            <a:lstStyle/>
            <a:p>
              <a:r>
                <a:rPr lang="en-US">
                  <a:latin typeface="Calibri" pitchFamily="-108" charset="0"/>
                </a:rPr>
                <a:t>Output canvas</a:t>
              </a:r>
            </a:p>
          </p:txBody>
        </p:sp>
      </p:grpSp>
      <p:sp>
        <p:nvSpPr>
          <p:cNvPr id="23555" name="Titre 1"/>
          <p:cNvSpPr>
            <a:spLocks noGrp="1"/>
          </p:cNvSpPr>
          <p:nvPr>
            <p:ph type="title"/>
          </p:nvPr>
        </p:nvSpPr>
        <p:spPr>
          <a:xfrm>
            <a:off x="457200" y="0"/>
            <a:ext cx="8229600" cy="857250"/>
          </a:xfrm>
        </p:spPr>
        <p:txBody>
          <a:bodyPr/>
          <a:lstStyle/>
          <a:p>
            <a:pPr eaLnBrk="1" hangingPunct="1"/>
            <a:r>
              <a:rPr lang="en-US" smtClean="0">
                <a:latin typeface="Arial" charset="0"/>
                <a:cs typeface="Arial" charset="0"/>
              </a:rPr>
              <a:t>Start edges</a:t>
            </a:r>
          </a:p>
        </p:txBody>
      </p:sp>
      <p:sp>
        <p:nvSpPr>
          <p:cNvPr id="62" name="Forme libre 61"/>
          <p:cNvSpPr/>
          <p:nvPr/>
        </p:nvSpPr>
        <p:spPr>
          <a:xfrm>
            <a:off x="5307013" y="3449638"/>
            <a:ext cx="860425" cy="1301750"/>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3557" name="ZoneTexte 63"/>
          <p:cNvSpPr txBox="1">
            <a:spLocks noChangeArrowheads="1"/>
          </p:cNvSpPr>
          <p:nvPr/>
        </p:nvSpPr>
        <p:spPr bwMode="auto">
          <a:xfrm>
            <a:off x="5635625" y="3043238"/>
            <a:ext cx="312906" cy="461665"/>
          </a:xfrm>
          <a:prstGeom prst="rect">
            <a:avLst/>
          </a:prstGeom>
          <a:noFill/>
          <a:ln w="9525">
            <a:noFill/>
            <a:miter lim="800000"/>
            <a:headEnd/>
            <a:tailEnd/>
          </a:ln>
        </p:spPr>
        <p:txBody>
          <a:bodyPr wrap="none">
            <a:spAutoFit/>
          </a:bodyPr>
          <a:lstStyle/>
          <a:p>
            <a:r>
              <a:rPr lang="en-US" sz="2400" b="1" dirty="0">
                <a:solidFill>
                  <a:srgbClr val="00B050"/>
                </a:solidFill>
                <a:latin typeface="Calibri" pitchFamily="-108" charset="0"/>
              </a:rPr>
              <a:t>c</a:t>
            </a:r>
          </a:p>
        </p:txBody>
      </p:sp>
      <p:cxnSp>
        <p:nvCxnSpPr>
          <p:cNvPr id="65" name="Connecteur droit avec flèche 64"/>
          <p:cNvCxnSpPr/>
          <p:nvPr/>
        </p:nvCxnSpPr>
        <p:spPr>
          <a:xfrm>
            <a:off x="4440238" y="3352800"/>
            <a:ext cx="86677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559" name="ZoneTexte 65"/>
          <p:cNvSpPr txBox="1">
            <a:spLocks noChangeArrowheads="1"/>
          </p:cNvSpPr>
          <p:nvPr/>
        </p:nvSpPr>
        <p:spPr bwMode="auto">
          <a:xfrm>
            <a:off x="4692650" y="2959100"/>
            <a:ext cx="317716" cy="461665"/>
          </a:xfrm>
          <a:prstGeom prst="rect">
            <a:avLst/>
          </a:prstGeom>
          <a:noFill/>
          <a:ln w="9525">
            <a:noFill/>
            <a:miter lim="800000"/>
            <a:headEnd/>
            <a:tailEnd/>
          </a:ln>
        </p:spPr>
        <p:txBody>
          <a:bodyPr wrap="none">
            <a:spAutoFit/>
          </a:bodyPr>
          <a:lstStyle/>
          <a:p>
            <a:r>
              <a:rPr lang="en-US" sz="2400" dirty="0">
                <a:latin typeface="Calibri" pitchFamily="-108" charset="0"/>
              </a:rPr>
              <a:t>x</a:t>
            </a:r>
          </a:p>
        </p:txBody>
      </p:sp>
      <p:sp>
        <p:nvSpPr>
          <p:cNvPr id="68" name="Forme libre 67"/>
          <p:cNvSpPr/>
          <p:nvPr/>
        </p:nvSpPr>
        <p:spPr>
          <a:xfrm>
            <a:off x="7281863" y="1663700"/>
            <a:ext cx="476250" cy="720725"/>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w="127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4" name="Forme libre 83"/>
          <p:cNvSpPr/>
          <p:nvPr/>
        </p:nvSpPr>
        <p:spPr>
          <a:xfrm>
            <a:off x="6813550" y="1662113"/>
            <a:ext cx="476250" cy="722312"/>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w="127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4" name="Groupe 86"/>
          <p:cNvGrpSpPr>
            <a:grpSpLocks/>
          </p:cNvGrpSpPr>
          <p:nvPr/>
        </p:nvGrpSpPr>
        <p:grpSpPr bwMode="auto">
          <a:xfrm>
            <a:off x="5348288" y="3041649"/>
            <a:ext cx="858837" cy="1709736"/>
            <a:chOff x="2684692" y="3784867"/>
            <a:chExt cx="859790" cy="2279707"/>
          </a:xfrm>
        </p:grpSpPr>
        <p:sp>
          <p:nvSpPr>
            <p:cNvPr id="23568" name="ZoneTexte 85"/>
            <p:cNvSpPr txBox="1">
              <a:spLocks noChangeArrowheads="1"/>
            </p:cNvSpPr>
            <p:nvPr/>
          </p:nvSpPr>
          <p:spPr bwMode="auto">
            <a:xfrm>
              <a:off x="3154691" y="3784867"/>
              <a:ext cx="385469" cy="615569"/>
            </a:xfrm>
            <a:prstGeom prst="rect">
              <a:avLst/>
            </a:prstGeom>
            <a:noFill/>
            <a:ln w="9525">
              <a:noFill/>
              <a:miter lim="800000"/>
              <a:headEnd/>
              <a:tailEnd/>
            </a:ln>
          </p:spPr>
          <p:txBody>
            <a:bodyPr wrap="none">
              <a:spAutoFit/>
            </a:bodyPr>
            <a:lstStyle/>
            <a:p>
              <a:r>
                <a:rPr lang="en-US" sz="2400" b="1" dirty="0">
                  <a:solidFill>
                    <a:srgbClr val="C00000"/>
                  </a:solidFill>
                  <a:latin typeface="Calibri" pitchFamily="-108" charset="0"/>
                </a:rPr>
                <a:t>c'</a:t>
              </a:r>
            </a:p>
          </p:txBody>
        </p:sp>
        <p:sp>
          <p:nvSpPr>
            <p:cNvPr id="85" name="Forme libre 84"/>
            <p:cNvSpPr/>
            <p:nvPr/>
          </p:nvSpPr>
          <p:spPr>
            <a:xfrm>
              <a:off x="2684692" y="4328863"/>
              <a:ext cx="859790" cy="1735711"/>
            </a:xfrm>
            <a:custGeom>
              <a:avLst/>
              <a:gdLst>
                <a:gd name="connsiteX0" fmla="*/ 524510 w 859790"/>
                <a:gd name="connsiteY0" fmla="*/ 0 h 1737360"/>
                <a:gd name="connsiteX1" fmla="*/ 44450 w 859790"/>
                <a:gd name="connsiteY1" fmla="*/ 647700 h 1737360"/>
                <a:gd name="connsiteX2" fmla="*/ 791210 w 859790"/>
                <a:gd name="connsiteY2" fmla="*/ 883920 h 1737360"/>
                <a:gd name="connsiteX3" fmla="*/ 455930 w 85979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859790" h="1737360">
                  <a:moveTo>
                    <a:pt x="524510" y="0"/>
                  </a:moveTo>
                  <a:cubicBezTo>
                    <a:pt x="262255" y="250190"/>
                    <a:pt x="0" y="500380"/>
                    <a:pt x="44450" y="647700"/>
                  </a:cubicBezTo>
                  <a:cubicBezTo>
                    <a:pt x="88900" y="795020"/>
                    <a:pt x="722630" y="702310"/>
                    <a:pt x="791210" y="883920"/>
                  </a:cubicBezTo>
                  <a:cubicBezTo>
                    <a:pt x="859790" y="1065530"/>
                    <a:pt x="657860" y="1401445"/>
                    <a:pt x="455930" y="1737360"/>
                  </a:cubicBezTo>
                </a:path>
              </a:pathLst>
            </a:custGeom>
            <a:ln w="381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2400"/>
            </a:p>
          </p:txBody>
        </p:sp>
      </p:grpSp>
      <p:sp>
        <p:nvSpPr>
          <p:cNvPr id="23563" name="ZoneTexte 18"/>
          <p:cNvSpPr txBox="1">
            <a:spLocks noChangeArrowheads="1"/>
          </p:cNvSpPr>
          <p:nvPr/>
        </p:nvSpPr>
        <p:spPr bwMode="auto">
          <a:xfrm>
            <a:off x="773113" y="1101725"/>
            <a:ext cx="1380506" cy="523220"/>
          </a:xfrm>
          <a:prstGeom prst="rect">
            <a:avLst/>
          </a:prstGeom>
          <a:noFill/>
          <a:ln w="9525">
            <a:noFill/>
            <a:miter lim="800000"/>
            <a:headEnd/>
            <a:tailEnd/>
          </a:ln>
        </p:spPr>
        <p:txBody>
          <a:bodyPr wrap="none">
            <a:spAutoFit/>
          </a:bodyPr>
          <a:lstStyle/>
          <a:p>
            <a:r>
              <a:rPr lang="en-US" sz="2800" dirty="0" smtClean="0"/>
              <a:t>( </a:t>
            </a:r>
            <a:r>
              <a:rPr lang="en-US" sz="2800" dirty="0">
                <a:solidFill>
                  <a:srgbClr val="00B050"/>
                </a:solidFill>
              </a:rPr>
              <a:t>c</a:t>
            </a:r>
            <a:r>
              <a:rPr lang="en-US" sz="2800" dirty="0"/>
              <a:t> , x </a:t>
            </a:r>
            <a:r>
              <a:rPr lang="en-US" sz="2800" dirty="0" smtClean="0"/>
              <a:t>) </a:t>
            </a:r>
            <a:endParaRPr lang="en-US" sz="2800" dirty="0"/>
          </a:p>
        </p:txBody>
      </p:sp>
      <p:sp>
        <p:nvSpPr>
          <p:cNvPr id="20" name="ZoneTexte 19"/>
          <p:cNvSpPr txBox="1">
            <a:spLocks noChangeArrowheads="1"/>
          </p:cNvSpPr>
          <p:nvPr/>
        </p:nvSpPr>
        <p:spPr bwMode="auto">
          <a:xfrm>
            <a:off x="2092325" y="1120775"/>
            <a:ext cx="1744388" cy="523220"/>
          </a:xfrm>
          <a:prstGeom prst="rect">
            <a:avLst/>
          </a:prstGeom>
          <a:noFill/>
          <a:ln w="9525">
            <a:noFill/>
            <a:miter lim="800000"/>
            <a:headEnd/>
            <a:tailEnd/>
          </a:ln>
        </p:spPr>
        <p:txBody>
          <a:bodyPr wrap="none">
            <a:spAutoFit/>
          </a:bodyPr>
          <a:lstStyle/>
          <a:p>
            <a:r>
              <a:rPr lang="en-US" sz="2800" dirty="0">
                <a:sym typeface="Wingdings" pitchFamily="2" charset="2"/>
              </a:rPr>
              <a:t></a:t>
            </a:r>
            <a:r>
              <a:rPr lang="en-US" sz="2800" dirty="0"/>
              <a:t> </a:t>
            </a:r>
            <a:r>
              <a:rPr lang="en-US" sz="2800" dirty="0" smtClean="0"/>
              <a:t>( </a:t>
            </a:r>
            <a:r>
              <a:rPr lang="en-US" sz="2800" dirty="0">
                <a:solidFill>
                  <a:srgbClr val="C00000"/>
                </a:solidFill>
                <a:cs typeface="Arial" charset="0"/>
              </a:rPr>
              <a:t>c’</a:t>
            </a:r>
            <a:r>
              <a:rPr lang="en-US" sz="2800" dirty="0">
                <a:cs typeface="Arial" charset="0"/>
              </a:rPr>
              <a:t>, x</a:t>
            </a:r>
            <a:r>
              <a:rPr lang="en-US" sz="2800" dirty="0"/>
              <a:t> </a:t>
            </a:r>
            <a:r>
              <a:rPr lang="en-US" sz="2800" dirty="0" smtClean="0"/>
              <a:t>)</a:t>
            </a:r>
            <a:endParaRPr lang="en-US" sz="2800" dirty="0"/>
          </a:p>
        </p:txBody>
      </p:sp>
      <p:sp>
        <p:nvSpPr>
          <p:cNvPr id="21" name="ZoneTexte 20"/>
          <p:cNvSpPr txBox="1"/>
          <p:nvPr/>
        </p:nvSpPr>
        <p:spPr>
          <a:xfrm>
            <a:off x="773113" y="2284413"/>
            <a:ext cx="2619375" cy="584200"/>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a:defRPr/>
            </a:pPr>
            <a:r>
              <a:rPr lang="en-US" sz="3200" dirty="0">
                <a:sym typeface="Wingdings" pitchFamily="2" charset="2"/>
              </a:rPr>
              <a:t>cost = </a:t>
            </a:r>
            <a:r>
              <a:rPr lang="el-GR" sz="3200" dirty="0" smtClean="0">
                <a:sym typeface="Wingdings" pitchFamily="2" charset="2"/>
              </a:rPr>
              <a:t>δ</a:t>
            </a:r>
            <a:r>
              <a:rPr lang="en-US" sz="3200" dirty="0" smtClean="0">
                <a:sym typeface="Wingdings" pitchFamily="2" charset="2"/>
              </a:rPr>
              <a:t>( </a:t>
            </a:r>
            <a:r>
              <a:rPr lang="en-US" sz="2800" dirty="0">
                <a:solidFill>
                  <a:srgbClr val="00B050"/>
                </a:solidFill>
                <a:latin typeface="Arial" charset="0"/>
                <a:ea typeface="ＭＳ Ｐゴシック" pitchFamily="-112" charset="-128"/>
                <a:sym typeface="Wingdings" pitchFamily="2" charset="2"/>
              </a:rPr>
              <a:t>c</a:t>
            </a:r>
            <a:r>
              <a:rPr lang="en-US" sz="3200" dirty="0">
                <a:sym typeface="Wingdings" pitchFamily="2" charset="2"/>
              </a:rPr>
              <a:t> , </a:t>
            </a:r>
            <a:r>
              <a:rPr lang="en-US" sz="2800" dirty="0">
                <a:solidFill>
                  <a:srgbClr val="C00000"/>
                </a:solidFill>
                <a:latin typeface="Arial" charset="0"/>
                <a:ea typeface="ＭＳ Ｐゴシック" pitchFamily="-112" charset="-128"/>
                <a:cs typeface="Arial" charset="0"/>
                <a:sym typeface="Wingdings" pitchFamily="2" charset="2"/>
              </a:rPr>
              <a:t>c’</a:t>
            </a:r>
            <a:r>
              <a:rPr lang="en-US" sz="3200" dirty="0">
                <a:sym typeface="Wingdings" pitchFamily="2" charset="2"/>
              </a:rPr>
              <a:t> )</a:t>
            </a:r>
            <a:endParaRPr lang="en-US" sz="3200" dirty="0"/>
          </a:p>
        </p:txBody>
      </p:sp>
      <p:sp>
        <p:nvSpPr>
          <p:cNvPr id="32" name="ZoneTexte 85"/>
          <p:cNvSpPr txBox="1">
            <a:spLocks noChangeArrowheads="1"/>
          </p:cNvSpPr>
          <p:nvPr/>
        </p:nvSpPr>
        <p:spPr bwMode="auto">
          <a:xfrm>
            <a:off x="6946900" y="1257300"/>
            <a:ext cx="385042" cy="461665"/>
          </a:xfrm>
          <a:prstGeom prst="rect">
            <a:avLst/>
          </a:prstGeom>
          <a:noFill/>
          <a:ln w="9525">
            <a:noFill/>
            <a:miter lim="800000"/>
            <a:headEnd/>
            <a:tailEnd/>
          </a:ln>
        </p:spPr>
        <p:txBody>
          <a:bodyPr wrap="none">
            <a:spAutoFit/>
          </a:bodyPr>
          <a:lstStyle/>
          <a:p>
            <a:r>
              <a:rPr lang="en-US" sz="2400" b="1" dirty="0">
                <a:solidFill>
                  <a:srgbClr val="C00000"/>
                </a:solidFill>
                <a:latin typeface="Calibri" pitchFamily="-108" charset="0"/>
              </a:rPr>
              <a:t>c'</a:t>
            </a:r>
          </a:p>
        </p:txBody>
      </p:sp>
      <p:sp>
        <p:nvSpPr>
          <p:cNvPr id="23567" name="ZoneTexte 17"/>
          <p:cNvSpPr txBox="1">
            <a:spLocks noChangeArrowheads="1"/>
          </p:cNvSpPr>
          <p:nvPr/>
        </p:nvSpPr>
        <p:spPr bwMode="auto">
          <a:xfrm>
            <a:off x="7426325" y="1257300"/>
            <a:ext cx="312906" cy="461665"/>
          </a:xfrm>
          <a:prstGeom prst="rect">
            <a:avLst/>
          </a:prstGeom>
          <a:noFill/>
          <a:ln w="9525">
            <a:noFill/>
            <a:miter lim="800000"/>
            <a:headEnd/>
            <a:tailEnd/>
          </a:ln>
        </p:spPr>
        <p:txBody>
          <a:bodyPr wrap="none">
            <a:spAutoFit/>
          </a:bodyPr>
          <a:lstStyle/>
          <a:p>
            <a:r>
              <a:rPr lang="en-US" sz="2400" b="1">
                <a:solidFill>
                  <a:srgbClr val="00B050"/>
                </a:solidFill>
                <a:latin typeface="Calibri" pitchFamily="-108"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re 1"/>
          <p:cNvSpPr>
            <a:spLocks noGrp="1"/>
          </p:cNvSpPr>
          <p:nvPr>
            <p:ph type="title"/>
          </p:nvPr>
        </p:nvSpPr>
        <p:spPr>
          <a:xfrm>
            <a:off x="457200" y="1588"/>
            <a:ext cx="8229600" cy="857250"/>
          </a:xfrm>
        </p:spPr>
        <p:txBody>
          <a:bodyPr/>
          <a:lstStyle/>
          <a:p>
            <a:r>
              <a:rPr lang="en-US" smtClean="0">
                <a:latin typeface="Arial" charset="0"/>
                <a:cs typeface="Arial" charset="0"/>
              </a:rPr>
              <a:t>Architectural textures?</a:t>
            </a:r>
          </a:p>
        </p:txBody>
      </p:sp>
      <p:sp>
        <p:nvSpPr>
          <p:cNvPr id="4099" name="Espace réservé du contenu 2"/>
          <p:cNvSpPr>
            <a:spLocks noGrp="1"/>
          </p:cNvSpPr>
          <p:nvPr>
            <p:ph idx="1"/>
          </p:nvPr>
        </p:nvSpPr>
        <p:spPr>
          <a:xfrm>
            <a:off x="457200" y="1162050"/>
            <a:ext cx="8229600" cy="1587500"/>
          </a:xfrm>
        </p:spPr>
        <p:txBody>
          <a:bodyPr/>
          <a:lstStyle/>
          <a:p>
            <a:r>
              <a:rPr lang="en-US" dirty="0" smtClean="0">
                <a:latin typeface="Arial" charset="0"/>
                <a:ea typeface="ＭＳ Ｐゴシック" pitchFamily="-112" charset="-128"/>
                <a:cs typeface="Arial" charset="0"/>
              </a:rPr>
              <a:t>Textures for buildings, interiors</a:t>
            </a:r>
          </a:p>
          <a:p>
            <a:r>
              <a:rPr lang="en-US" dirty="0" smtClean="0">
                <a:latin typeface="Arial" charset="0"/>
                <a:ea typeface="ＭＳ Ｐゴシック" pitchFamily="-112" charset="-128"/>
                <a:cs typeface="Arial" charset="0"/>
              </a:rPr>
              <a:t>Highly structured content</a:t>
            </a:r>
          </a:p>
        </p:txBody>
      </p:sp>
      <p:pic>
        <p:nvPicPr>
          <p:cNvPr id="4100" name="Picture 5" descr="C:\SLEFEBVR\BUILDS\TexResize\monge_79Scaled.jpg"/>
          <p:cNvPicPr>
            <a:picLocks noChangeAspect="1" noChangeArrowheads="1"/>
          </p:cNvPicPr>
          <p:nvPr/>
        </p:nvPicPr>
        <p:blipFill>
          <a:blip r:embed="rId3"/>
          <a:srcRect/>
          <a:stretch>
            <a:fillRect/>
          </a:stretch>
        </p:blipFill>
        <p:spPr bwMode="auto">
          <a:xfrm>
            <a:off x="1907382" y="3124200"/>
            <a:ext cx="855662" cy="1720850"/>
          </a:xfrm>
          <a:prstGeom prst="rect">
            <a:avLst/>
          </a:prstGeom>
          <a:noFill/>
          <a:ln w="9525">
            <a:noFill/>
            <a:miter lim="800000"/>
            <a:headEnd/>
            <a:tailEnd/>
          </a:ln>
        </p:spPr>
      </p:pic>
      <p:pic>
        <p:nvPicPr>
          <p:cNvPr id="4101" name="Picture 2" descr="C:\SLEFEBVR\PROJECTS\TexResize\textures\2_-_Petit_Juas-DSC_176-00.png"/>
          <p:cNvPicPr>
            <a:picLocks noChangeAspect="1" noChangeArrowheads="1"/>
          </p:cNvPicPr>
          <p:nvPr/>
        </p:nvPicPr>
        <p:blipFill>
          <a:blip r:embed="rId4"/>
          <a:srcRect/>
          <a:stretch>
            <a:fillRect/>
          </a:stretch>
        </p:blipFill>
        <p:spPr bwMode="auto">
          <a:xfrm>
            <a:off x="3047207" y="4027487"/>
            <a:ext cx="785812" cy="817563"/>
          </a:xfrm>
          <a:prstGeom prst="rect">
            <a:avLst/>
          </a:prstGeom>
          <a:noFill/>
          <a:ln w="9525">
            <a:noFill/>
            <a:miter lim="800000"/>
            <a:headEnd/>
            <a:tailEnd/>
          </a:ln>
        </p:spPr>
      </p:pic>
      <p:pic>
        <p:nvPicPr>
          <p:cNvPr id="4103" name="Picture 4" descr="C:\SLEFEBVR\PROJECTS\TexResize\textures\crate_6.jpg"/>
          <p:cNvPicPr>
            <a:picLocks noChangeAspect="1" noChangeArrowheads="1"/>
          </p:cNvPicPr>
          <p:nvPr/>
        </p:nvPicPr>
        <p:blipFill>
          <a:blip r:embed="rId5"/>
          <a:srcRect/>
          <a:stretch>
            <a:fillRect/>
          </a:stretch>
        </p:blipFill>
        <p:spPr bwMode="auto">
          <a:xfrm>
            <a:off x="5342732" y="3943350"/>
            <a:ext cx="881062" cy="917575"/>
          </a:xfrm>
          <a:prstGeom prst="rect">
            <a:avLst/>
          </a:prstGeom>
          <a:noFill/>
          <a:ln w="9525">
            <a:noFill/>
            <a:miter lim="800000"/>
            <a:headEnd/>
            <a:tailEnd/>
          </a:ln>
        </p:spPr>
      </p:pic>
      <p:pic>
        <p:nvPicPr>
          <p:cNvPr id="4104" name="Picture 5" descr="C:\SLEFEBVR\PROJECTS\TexResize\textures\mandala-celte-enluminure-Denise.png"/>
          <p:cNvPicPr>
            <a:picLocks noChangeAspect="1" noChangeArrowheads="1"/>
          </p:cNvPicPr>
          <p:nvPr/>
        </p:nvPicPr>
        <p:blipFill>
          <a:blip r:embed="rId6"/>
          <a:srcRect/>
          <a:stretch>
            <a:fillRect/>
          </a:stretch>
        </p:blipFill>
        <p:spPr bwMode="auto">
          <a:xfrm>
            <a:off x="5780922" y="2794000"/>
            <a:ext cx="885744" cy="925512"/>
          </a:xfrm>
          <a:prstGeom prst="rect">
            <a:avLst/>
          </a:prstGeom>
          <a:noFill/>
          <a:ln w="9525">
            <a:noFill/>
            <a:miter lim="800000"/>
            <a:headEnd/>
            <a:tailEnd/>
          </a:ln>
        </p:spPr>
      </p:pic>
      <p:pic>
        <p:nvPicPr>
          <p:cNvPr id="4105" name="Picture 6" descr="C:\SLEFEBVR\PROJECTS\TexResize\paper\images\fig6\door3.jpg"/>
          <p:cNvPicPr>
            <a:picLocks noChangeAspect="1" noChangeArrowheads="1"/>
          </p:cNvPicPr>
          <p:nvPr/>
        </p:nvPicPr>
        <p:blipFill>
          <a:blip r:embed="rId7"/>
          <a:srcRect/>
          <a:stretch>
            <a:fillRect/>
          </a:stretch>
        </p:blipFill>
        <p:spPr bwMode="auto">
          <a:xfrm>
            <a:off x="4077494" y="3719512"/>
            <a:ext cx="879475" cy="1141413"/>
          </a:xfrm>
          <a:prstGeom prst="rect">
            <a:avLst/>
          </a:prstGeom>
          <a:noFill/>
          <a:ln w="9525">
            <a:noFill/>
            <a:miter lim="800000"/>
            <a:headEnd/>
            <a:tailEnd/>
          </a:ln>
        </p:spPr>
      </p:pic>
      <p:pic>
        <p:nvPicPr>
          <p:cNvPr id="4106" name="Picture 7" descr="C:\SLEFEBVR\PROJECTS\TexResize\paper\images\doom8.jpg"/>
          <p:cNvPicPr>
            <a:picLocks noChangeAspect="1" noChangeArrowheads="1"/>
          </p:cNvPicPr>
          <p:nvPr/>
        </p:nvPicPr>
        <p:blipFill>
          <a:blip r:embed="rId8"/>
          <a:srcRect/>
          <a:stretch>
            <a:fillRect/>
          </a:stretch>
        </p:blipFill>
        <p:spPr bwMode="auto">
          <a:xfrm>
            <a:off x="6503194" y="3943350"/>
            <a:ext cx="890588" cy="9255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0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10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0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099">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0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0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5" name="Connecteur droit avec flèche 114"/>
          <p:cNvCxnSpPr/>
          <p:nvPr/>
        </p:nvCxnSpPr>
        <p:spPr bwMode="auto">
          <a:xfrm rot="16200000" flipH="1">
            <a:off x="2137069" y="1639276"/>
            <a:ext cx="283500" cy="93430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16" name="Connecteur droit avec flèche 115"/>
          <p:cNvCxnSpPr/>
          <p:nvPr/>
        </p:nvCxnSpPr>
        <p:spPr bwMode="auto">
          <a:xfrm flipV="1">
            <a:off x="3040368" y="2084241"/>
            <a:ext cx="462413" cy="28403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17" name="Connecteur droit avec flèche 116"/>
          <p:cNvCxnSpPr>
            <a:stCxn id="10" idx="5"/>
          </p:cNvCxnSpPr>
          <p:nvPr/>
        </p:nvCxnSpPr>
        <p:spPr bwMode="auto">
          <a:xfrm rot="16200000" flipH="1">
            <a:off x="3751823" y="2079347"/>
            <a:ext cx="335488" cy="34527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2" name="Connecteur droit avec flèche 131"/>
          <p:cNvCxnSpPr>
            <a:stCxn id="62" idx="7"/>
            <a:endCxn id="11" idx="4"/>
          </p:cNvCxnSpPr>
          <p:nvPr/>
        </p:nvCxnSpPr>
        <p:spPr bwMode="auto">
          <a:xfrm rot="5400000" flipH="1" flipV="1">
            <a:off x="4206278" y="1995651"/>
            <a:ext cx="485798" cy="462844"/>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3" name="Connecteur droit avec flèche 132"/>
          <p:cNvCxnSpPr/>
          <p:nvPr/>
        </p:nvCxnSpPr>
        <p:spPr bwMode="auto">
          <a:xfrm rot="5400000" flipH="1" flipV="1">
            <a:off x="3436120" y="288985"/>
            <a:ext cx="326169" cy="395412"/>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4" name="Connecteur droit avec flèche 133"/>
          <p:cNvCxnSpPr>
            <a:stCxn id="9" idx="6"/>
            <a:endCxn id="11" idx="2"/>
          </p:cNvCxnSpPr>
          <p:nvPr/>
        </p:nvCxnSpPr>
        <p:spPr bwMode="auto">
          <a:xfrm>
            <a:off x="3452216" y="769824"/>
            <a:ext cx="1055744" cy="1045263"/>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5" name="Connecteur droit avec flèche 134"/>
          <p:cNvCxnSpPr>
            <a:stCxn id="83" idx="7"/>
            <a:endCxn id="71" idx="2"/>
          </p:cNvCxnSpPr>
          <p:nvPr/>
        </p:nvCxnSpPr>
        <p:spPr bwMode="auto">
          <a:xfrm rot="16200000" flipH="1">
            <a:off x="4519805" y="-115511"/>
            <a:ext cx="70778" cy="925975"/>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6" name="Connecteur droit avec flèche 135"/>
          <p:cNvCxnSpPr>
            <a:stCxn id="99" idx="7"/>
          </p:cNvCxnSpPr>
          <p:nvPr/>
        </p:nvCxnSpPr>
        <p:spPr bwMode="auto">
          <a:xfrm rot="5400000" flipH="1" flipV="1">
            <a:off x="4756796" y="475755"/>
            <a:ext cx="236634" cy="389029"/>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7" name="Connecteur droit avec flèche 136"/>
          <p:cNvCxnSpPr>
            <a:stCxn id="99" idx="5"/>
            <a:endCxn id="67" idx="1"/>
          </p:cNvCxnSpPr>
          <p:nvPr/>
        </p:nvCxnSpPr>
        <p:spPr bwMode="auto">
          <a:xfrm rot="16200000" flipH="1">
            <a:off x="4859657" y="848653"/>
            <a:ext cx="253236" cy="611353"/>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1" name="Connecteur droit avec flèche 170"/>
          <p:cNvCxnSpPr>
            <a:stCxn id="73" idx="5"/>
            <a:endCxn id="68" idx="0"/>
          </p:cNvCxnSpPr>
          <p:nvPr/>
        </p:nvCxnSpPr>
        <p:spPr bwMode="auto">
          <a:xfrm rot="16200000" flipH="1">
            <a:off x="6486895" y="765305"/>
            <a:ext cx="1045263" cy="71612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3" name="Connecteur droit avec flèche 172"/>
          <p:cNvCxnSpPr>
            <a:stCxn id="67" idx="4"/>
            <a:endCxn id="78" idx="1"/>
          </p:cNvCxnSpPr>
          <p:nvPr/>
        </p:nvCxnSpPr>
        <p:spPr bwMode="auto">
          <a:xfrm rot="16200000" flipH="1">
            <a:off x="5065160" y="1918464"/>
            <a:ext cx="798862" cy="101130"/>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4" name="Connecteur droit avec flèche 173"/>
          <p:cNvCxnSpPr>
            <a:stCxn id="152" idx="1"/>
            <a:endCxn id="147" idx="5"/>
          </p:cNvCxnSpPr>
          <p:nvPr/>
        </p:nvCxnSpPr>
        <p:spPr bwMode="auto">
          <a:xfrm rot="16200000" flipV="1">
            <a:off x="5824492" y="874068"/>
            <a:ext cx="272694" cy="301940"/>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5" name="Connecteur droit avec flèche 174"/>
          <p:cNvCxnSpPr>
            <a:stCxn id="78" idx="7"/>
            <a:endCxn id="152" idx="3"/>
          </p:cNvCxnSpPr>
          <p:nvPr/>
        </p:nvCxnSpPr>
        <p:spPr bwMode="auto">
          <a:xfrm rot="5400000" flipH="1" flipV="1">
            <a:off x="5451582" y="1708234"/>
            <a:ext cx="967949" cy="352505"/>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76" name="Connecteur droit avec flèche 175"/>
          <p:cNvCxnSpPr>
            <a:stCxn id="147" idx="7"/>
            <a:endCxn id="73" idx="3"/>
          </p:cNvCxnSpPr>
          <p:nvPr/>
        </p:nvCxnSpPr>
        <p:spPr bwMode="auto">
          <a:xfrm rot="5400000" flipH="1" flipV="1">
            <a:off x="6084178" y="326428"/>
            <a:ext cx="48828" cy="597446"/>
          </a:xfrm>
          <a:prstGeom prst="straightConnector1">
            <a:avLst/>
          </a:prstGeom>
          <a:ln w="127000">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20482" name="Image 32" descr="doom_comp_6.jpg"/>
          <p:cNvPicPr>
            <a:picLocks noChangeAspect="1"/>
          </p:cNvPicPr>
          <p:nvPr/>
        </p:nvPicPr>
        <p:blipFill>
          <a:blip r:embed="rId3"/>
          <a:srcRect l="66179" r="-1379"/>
          <a:stretch>
            <a:fillRect/>
          </a:stretch>
        </p:blipFill>
        <p:spPr bwMode="auto">
          <a:xfrm>
            <a:off x="7552928" y="880609"/>
            <a:ext cx="663575" cy="1887538"/>
          </a:xfrm>
          <a:prstGeom prst="rect">
            <a:avLst/>
          </a:prstGeom>
          <a:noFill/>
          <a:ln w="9525">
            <a:noFill/>
            <a:miter lim="800000"/>
            <a:headEnd/>
            <a:tailEnd/>
          </a:ln>
        </p:spPr>
      </p:pic>
      <p:sp>
        <p:nvSpPr>
          <p:cNvPr id="31" name="Rectangle 30"/>
          <p:cNvSpPr/>
          <p:nvPr/>
        </p:nvSpPr>
        <p:spPr>
          <a:xfrm flipH="1">
            <a:off x="7540228" y="742497"/>
            <a:ext cx="460375" cy="2089150"/>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0484" name="Image 26" descr="doom_comp_6.jpg"/>
          <p:cNvPicPr>
            <a:picLocks noChangeAspect="1"/>
          </p:cNvPicPr>
          <p:nvPr/>
        </p:nvPicPr>
        <p:blipFill>
          <a:blip r:embed="rId3"/>
          <a:srcRect r="64084"/>
          <a:stretch>
            <a:fillRect/>
          </a:stretch>
        </p:blipFill>
        <p:spPr bwMode="auto">
          <a:xfrm>
            <a:off x="829866" y="880609"/>
            <a:ext cx="677862" cy="1887538"/>
          </a:xfrm>
          <a:prstGeom prst="rect">
            <a:avLst/>
          </a:prstGeom>
          <a:noFill/>
          <a:ln w="9525">
            <a:noFill/>
            <a:miter lim="800000"/>
            <a:headEnd/>
            <a:tailEnd/>
          </a:ln>
        </p:spPr>
      </p:pic>
      <p:sp>
        <p:nvSpPr>
          <p:cNvPr id="28" name="Rectangle 27"/>
          <p:cNvSpPr/>
          <p:nvPr/>
        </p:nvSpPr>
        <p:spPr>
          <a:xfrm>
            <a:off x="1026716" y="669472"/>
            <a:ext cx="493712" cy="2089150"/>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Ellipse 4"/>
          <p:cNvSpPr/>
          <p:nvPr/>
        </p:nvSpPr>
        <p:spPr bwMode="auto">
          <a:xfrm>
            <a:off x="1520428" y="1676748"/>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Ellipse 5"/>
          <p:cNvSpPr/>
          <p:nvPr/>
        </p:nvSpPr>
        <p:spPr bwMode="auto">
          <a:xfrm>
            <a:off x="2447770" y="569993"/>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 name="Ellipse 6"/>
          <p:cNvSpPr/>
          <p:nvPr/>
        </p:nvSpPr>
        <p:spPr bwMode="auto">
          <a:xfrm>
            <a:off x="2479159" y="1307826"/>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 name="Ellipse 7"/>
          <p:cNvSpPr/>
          <p:nvPr/>
        </p:nvSpPr>
        <p:spPr bwMode="auto">
          <a:xfrm>
            <a:off x="2698882" y="2199374"/>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 name="Ellipse 8"/>
          <p:cNvSpPr/>
          <p:nvPr/>
        </p:nvSpPr>
        <p:spPr bwMode="auto">
          <a:xfrm>
            <a:off x="3106938" y="600737"/>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 name="Ellipse 9"/>
          <p:cNvSpPr/>
          <p:nvPr/>
        </p:nvSpPr>
        <p:spPr bwMode="auto">
          <a:xfrm>
            <a:off x="3452216" y="1795591"/>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Ellipse 10"/>
          <p:cNvSpPr/>
          <p:nvPr/>
        </p:nvSpPr>
        <p:spPr bwMode="auto">
          <a:xfrm>
            <a:off x="4507960" y="1646000"/>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13" name="Connecteur droit avec flèche 12"/>
          <p:cNvCxnSpPr>
            <a:stCxn id="5" idx="7"/>
            <a:endCxn id="6" idx="3"/>
          </p:cNvCxnSpPr>
          <p:nvPr/>
        </p:nvCxnSpPr>
        <p:spPr bwMode="auto">
          <a:xfrm rot="5400000" flipH="1" flipV="1">
            <a:off x="1722924" y="950861"/>
            <a:ext cx="867629" cy="683194"/>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6" name="Connecteur droit avec flèche 15"/>
          <p:cNvCxnSpPr>
            <a:stCxn id="5" idx="6"/>
            <a:endCxn id="7" idx="2"/>
          </p:cNvCxnSpPr>
          <p:nvPr/>
        </p:nvCxnSpPr>
        <p:spPr bwMode="auto">
          <a:xfrm flipV="1">
            <a:off x="1865706" y="1476913"/>
            <a:ext cx="613453" cy="36892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9" name="Connecteur droit avec flèche 18"/>
          <p:cNvCxnSpPr>
            <a:stCxn id="6" idx="6"/>
            <a:endCxn id="9" idx="2"/>
          </p:cNvCxnSpPr>
          <p:nvPr/>
        </p:nvCxnSpPr>
        <p:spPr bwMode="auto">
          <a:xfrm>
            <a:off x="2793294" y="739062"/>
            <a:ext cx="313414" cy="3006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22" name="Connecteur droit avec flèche 21"/>
          <p:cNvCxnSpPr>
            <a:stCxn id="5" idx="5"/>
            <a:endCxn id="8" idx="1"/>
          </p:cNvCxnSpPr>
          <p:nvPr/>
        </p:nvCxnSpPr>
        <p:spPr bwMode="auto">
          <a:xfrm rot="16200000" flipH="1">
            <a:off x="2140544" y="1639995"/>
            <a:ext cx="283500" cy="93430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25" name="Connecteur droit avec flèche 24"/>
          <p:cNvCxnSpPr>
            <a:stCxn id="8" idx="7"/>
            <a:endCxn id="9" idx="3"/>
          </p:cNvCxnSpPr>
          <p:nvPr/>
        </p:nvCxnSpPr>
        <p:spPr bwMode="auto">
          <a:xfrm rot="5400000" flipH="1" flipV="1">
            <a:off x="2395605" y="1487520"/>
            <a:ext cx="1359342" cy="163084"/>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29" name="Connecteur droit avec flèche 28"/>
          <p:cNvCxnSpPr>
            <a:stCxn id="10" idx="0"/>
            <a:endCxn id="9" idx="5"/>
          </p:cNvCxnSpPr>
          <p:nvPr/>
        </p:nvCxnSpPr>
        <p:spPr bwMode="auto">
          <a:xfrm rot="16200000" flipV="1">
            <a:off x="3060151" y="1230887"/>
            <a:ext cx="906204" cy="223204"/>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4" name="Connecteur droit avec flèche 33"/>
          <p:cNvCxnSpPr>
            <a:stCxn id="7" idx="6"/>
            <a:endCxn id="10" idx="1"/>
          </p:cNvCxnSpPr>
          <p:nvPr/>
        </p:nvCxnSpPr>
        <p:spPr bwMode="auto">
          <a:xfrm>
            <a:off x="2824437" y="1476913"/>
            <a:ext cx="678344" cy="36820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8" name="Connecteur droit avec flèche 37"/>
          <p:cNvCxnSpPr>
            <a:stCxn id="10" idx="7"/>
            <a:endCxn id="11" idx="3"/>
          </p:cNvCxnSpPr>
          <p:nvPr/>
        </p:nvCxnSpPr>
        <p:spPr bwMode="auto">
          <a:xfrm rot="16200000" flipH="1">
            <a:off x="4107959" y="1484084"/>
            <a:ext cx="89535" cy="81159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43" name="Connecteur droit avec flèche 42"/>
          <p:cNvCxnSpPr>
            <a:stCxn id="8" idx="6"/>
            <a:endCxn id="10" idx="3"/>
          </p:cNvCxnSpPr>
          <p:nvPr/>
        </p:nvCxnSpPr>
        <p:spPr bwMode="auto">
          <a:xfrm flipV="1">
            <a:off x="3044160" y="2084241"/>
            <a:ext cx="458621" cy="284220"/>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83" name="Ellipse 82"/>
          <p:cNvSpPr/>
          <p:nvPr/>
        </p:nvSpPr>
        <p:spPr bwMode="auto">
          <a:xfrm>
            <a:off x="3797494" y="262563"/>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84" name="Connecteur droit avec flèche 83"/>
          <p:cNvCxnSpPr>
            <a:stCxn id="9" idx="7"/>
          </p:cNvCxnSpPr>
          <p:nvPr/>
        </p:nvCxnSpPr>
        <p:spPr bwMode="auto">
          <a:xfrm rot="5400000" flipH="1" flipV="1">
            <a:off x="3436522" y="288985"/>
            <a:ext cx="326169" cy="39541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99" name="Ellipse 98"/>
          <p:cNvSpPr/>
          <p:nvPr/>
        </p:nvSpPr>
        <p:spPr bwMode="auto">
          <a:xfrm>
            <a:off x="4385886" y="739062"/>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103" name="Connecteur droit avec flèche 102"/>
          <p:cNvCxnSpPr>
            <a:stCxn id="83" idx="6"/>
            <a:endCxn id="99" idx="1"/>
          </p:cNvCxnSpPr>
          <p:nvPr/>
        </p:nvCxnSpPr>
        <p:spPr bwMode="auto">
          <a:xfrm>
            <a:off x="4142772" y="431650"/>
            <a:ext cx="293679" cy="356936"/>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106" name="Connecteur droit avec flèche 105"/>
          <p:cNvCxnSpPr>
            <a:stCxn id="99" idx="4"/>
            <a:endCxn id="11" idx="0"/>
          </p:cNvCxnSpPr>
          <p:nvPr/>
        </p:nvCxnSpPr>
        <p:spPr bwMode="auto">
          <a:xfrm rot="16200000" flipH="1">
            <a:off x="4335180" y="1300581"/>
            <a:ext cx="568764" cy="122074"/>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09" name="Connecteur droit avec flèche 108"/>
          <p:cNvCxnSpPr>
            <a:stCxn id="9" idx="6"/>
            <a:endCxn id="11" idx="2"/>
          </p:cNvCxnSpPr>
          <p:nvPr/>
        </p:nvCxnSpPr>
        <p:spPr bwMode="auto">
          <a:xfrm>
            <a:off x="3452216" y="769824"/>
            <a:ext cx="1055744" cy="1045263"/>
          </a:xfrm>
          <a:prstGeom prst="straightConnector1">
            <a:avLst/>
          </a:prstGeom>
          <a:ln>
            <a:solidFill>
              <a:srgbClr val="00B050"/>
            </a:solidFill>
            <a:headEnd type="arrow"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30" name="Connecteur droit avec flèche 29"/>
          <p:cNvCxnSpPr>
            <a:stCxn id="10" idx="0"/>
          </p:cNvCxnSpPr>
          <p:nvPr/>
        </p:nvCxnSpPr>
        <p:spPr bwMode="auto">
          <a:xfrm rot="5400000" flipH="1" flipV="1">
            <a:off x="3207875" y="1017559"/>
            <a:ext cx="1195013" cy="36105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2" name="Connecteur droit avec flèche 31"/>
          <p:cNvCxnSpPr>
            <a:stCxn id="99" idx="2"/>
          </p:cNvCxnSpPr>
          <p:nvPr/>
        </p:nvCxnSpPr>
        <p:spPr bwMode="auto">
          <a:xfrm rot="10800000" flipV="1">
            <a:off x="2824272" y="908149"/>
            <a:ext cx="1561615" cy="49236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pic>
        <p:nvPicPr>
          <p:cNvPr id="33" name="Picture 5" descr="C:\SLEFEBVR\BUILDS\TexResize\2.grow006.png"/>
          <p:cNvPicPr>
            <a:picLocks noChangeAspect="1" noChangeArrowheads="1"/>
          </p:cNvPicPr>
          <p:nvPr/>
        </p:nvPicPr>
        <p:blipFill>
          <a:blip r:embed="rId4"/>
          <a:srcRect/>
          <a:stretch>
            <a:fillRect/>
          </a:stretch>
        </p:blipFill>
        <p:spPr bwMode="auto">
          <a:xfrm>
            <a:off x="4048606" y="3151061"/>
            <a:ext cx="65172" cy="1853773"/>
          </a:xfrm>
          <a:prstGeom prst="rect">
            <a:avLst/>
          </a:prstGeom>
          <a:noFill/>
          <a:ln w="9525">
            <a:noFill/>
            <a:miter lim="800000"/>
            <a:headEnd/>
            <a:tailEnd/>
          </a:ln>
        </p:spPr>
      </p:pic>
      <p:pic>
        <p:nvPicPr>
          <p:cNvPr id="35" name="Picture 6" descr="C:\SLEFEBVR\BUILDS\TexResize\2.grow007.png"/>
          <p:cNvPicPr>
            <a:picLocks noChangeAspect="1" noChangeArrowheads="1"/>
          </p:cNvPicPr>
          <p:nvPr/>
        </p:nvPicPr>
        <p:blipFill>
          <a:blip r:embed="rId5"/>
          <a:srcRect/>
          <a:stretch>
            <a:fillRect/>
          </a:stretch>
        </p:blipFill>
        <p:spPr bwMode="auto">
          <a:xfrm>
            <a:off x="4048605" y="3151061"/>
            <a:ext cx="173791" cy="1853773"/>
          </a:xfrm>
          <a:prstGeom prst="rect">
            <a:avLst/>
          </a:prstGeom>
          <a:noFill/>
          <a:ln w="9525">
            <a:noFill/>
            <a:miter lim="800000"/>
            <a:headEnd/>
            <a:tailEnd/>
          </a:ln>
        </p:spPr>
      </p:pic>
      <p:pic>
        <p:nvPicPr>
          <p:cNvPr id="36" name="Picture 7" descr="C:\SLEFEBVR\BUILDS\TexResize\2.grow008.png"/>
          <p:cNvPicPr>
            <a:picLocks noChangeAspect="1" noChangeArrowheads="1"/>
          </p:cNvPicPr>
          <p:nvPr/>
        </p:nvPicPr>
        <p:blipFill>
          <a:blip r:embed="rId6"/>
          <a:srcRect/>
          <a:stretch>
            <a:fillRect/>
          </a:stretch>
        </p:blipFill>
        <p:spPr bwMode="auto">
          <a:xfrm>
            <a:off x="4048605" y="3151061"/>
            <a:ext cx="318617" cy="1853773"/>
          </a:xfrm>
          <a:prstGeom prst="rect">
            <a:avLst/>
          </a:prstGeom>
          <a:noFill/>
          <a:ln w="9525">
            <a:noFill/>
            <a:miter lim="800000"/>
            <a:headEnd/>
            <a:tailEnd/>
          </a:ln>
        </p:spPr>
      </p:pic>
      <p:pic>
        <p:nvPicPr>
          <p:cNvPr id="37" name="Picture 8" descr="C:\SLEFEBVR\BUILDS\TexResize\2.grow009.png"/>
          <p:cNvPicPr>
            <a:picLocks noChangeAspect="1" noChangeArrowheads="1"/>
          </p:cNvPicPr>
          <p:nvPr/>
        </p:nvPicPr>
        <p:blipFill>
          <a:blip r:embed="rId6"/>
          <a:srcRect/>
          <a:stretch>
            <a:fillRect/>
          </a:stretch>
        </p:blipFill>
        <p:spPr bwMode="auto">
          <a:xfrm>
            <a:off x="4048605" y="3151061"/>
            <a:ext cx="318617" cy="1853773"/>
          </a:xfrm>
          <a:prstGeom prst="rect">
            <a:avLst/>
          </a:prstGeom>
          <a:noFill/>
          <a:ln w="9525">
            <a:noFill/>
            <a:miter lim="800000"/>
            <a:headEnd/>
            <a:tailEnd/>
          </a:ln>
        </p:spPr>
      </p:pic>
      <p:pic>
        <p:nvPicPr>
          <p:cNvPr id="39" name="Picture 9" descr="C:\SLEFEBVR\BUILDS\TexResize\2.grow010.png"/>
          <p:cNvPicPr>
            <a:picLocks noChangeAspect="1" noChangeArrowheads="1"/>
          </p:cNvPicPr>
          <p:nvPr/>
        </p:nvPicPr>
        <p:blipFill>
          <a:blip r:embed="rId7"/>
          <a:srcRect/>
          <a:stretch>
            <a:fillRect/>
          </a:stretch>
        </p:blipFill>
        <p:spPr bwMode="auto">
          <a:xfrm>
            <a:off x="4048605" y="3151061"/>
            <a:ext cx="383789" cy="1853773"/>
          </a:xfrm>
          <a:prstGeom prst="rect">
            <a:avLst/>
          </a:prstGeom>
          <a:noFill/>
          <a:ln w="9525">
            <a:noFill/>
            <a:miter lim="800000"/>
            <a:headEnd/>
            <a:tailEnd/>
          </a:ln>
        </p:spPr>
      </p:pic>
      <p:pic>
        <p:nvPicPr>
          <p:cNvPr id="40" name="Picture 10" descr="C:\SLEFEBVR\BUILDS\TexResize\2.grow011.png"/>
          <p:cNvPicPr>
            <a:picLocks noChangeAspect="1" noChangeArrowheads="1"/>
          </p:cNvPicPr>
          <p:nvPr/>
        </p:nvPicPr>
        <p:blipFill>
          <a:blip r:embed="rId8"/>
          <a:srcRect/>
          <a:stretch>
            <a:fillRect/>
          </a:stretch>
        </p:blipFill>
        <p:spPr bwMode="auto">
          <a:xfrm>
            <a:off x="4048605" y="3151061"/>
            <a:ext cx="441719" cy="1853773"/>
          </a:xfrm>
          <a:prstGeom prst="rect">
            <a:avLst/>
          </a:prstGeom>
          <a:noFill/>
          <a:ln w="9525">
            <a:noFill/>
            <a:miter lim="800000"/>
            <a:headEnd/>
            <a:tailEnd/>
          </a:ln>
        </p:spPr>
      </p:pic>
      <p:pic>
        <p:nvPicPr>
          <p:cNvPr id="41" name="Picture 11" descr="C:\SLEFEBVR\BUILDS\TexResize\2.grow012.png"/>
          <p:cNvPicPr>
            <a:picLocks noChangeAspect="1" noChangeArrowheads="1"/>
          </p:cNvPicPr>
          <p:nvPr/>
        </p:nvPicPr>
        <p:blipFill>
          <a:blip r:embed="rId9"/>
          <a:srcRect/>
          <a:stretch>
            <a:fillRect/>
          </a:stretch>
        </p:blipFill>
        <p:spPr bwMode="auto">
          <a:xfrm>
            <a:off x="4048606" y="3151061"/>
            <a:ext cx="543098" cy="1853773"/>
          </a:xfrm>
          <a:prstGeom prst="rect">
            <a:avLst/>
          </a:prstGeom>
          <a:noFill/>
          <a:ln w="9525">
            <a:noFill/>
            <a:miter lim="800000"/>
            <a:headEnd/>
            <a:tailEnd/>
          </a:ln>
        </p:spPr>
      </p:pic>
      <p:pic>
        <p:nvPicPr>
          <p:cNvPr id="42" name="Picture 12" descr="C:\SLEFEBVR\BUILDS\TexResize\2.grow013.png"/>
          <p:cNvPicPr>
            <a:picLocks noChangeAspect="1" noChangeArrowheads="1"/>
          </p:cNvPicPr>
          <p:nvPr/>
        </p:nvPicPr>
        <p:blipFill>
          <a:blip r:embed="rId10"/>
          <a:srcRect/>
          <a:stretch>
            <a:fillRect/>
          </a:stretch>
        </p:blipFill>
        <p:spPr bwMode="auto">
          <a:xfrm>
            <a:off x="4048606" y="3151061"/>
            <a:ext cx="644476" cy="1853773"/>
          </a:xfrm>
          <a:prstGeom prst="rect">
            <a:avLst/>
          </a:prstGeom>
          <a:noFill/>
          <a:ln w="9525">
            <a:noFill/>
            <a:miter lim="800000"/>
            <a:headEnd/>
            <a:tailEnd/>
          </a:ln>
        </p:spPr>
      </p:pic>
      <p:pic>
        <p:nvPicPr>
          <p:cNvPr id="44" name="Picture 13" descr="C:\SLEFEBVR\BUILDS\TexResize\2.grow014.png"/>
          <p:cNvPicPr>
            <a:picLocks noChangeAspect="1" noChangeArrowheads="1"/>
          </p:cNvPicPr>
          <p:nvPr/>
        </p:nvPicPr>
        <p:blipFill>
          <a:blip r:embed="rId11"/>
          <a:srcRect/>
          <a:stretch>
            <a:fillRect/>
          </a:stretch>
        </p:blipFill>
        <p:spPr bwMode="auto">
          <a:xfrm>
            <a:off x="4048606" y="3151061"/>
            <a:ext cx="847232" cy="1853773"/>
          </a:xfrm>
          <a:prstGeom prst="rect">
            <a:avLst/>
          </a:prstGeom>
          <a:noFill/>
          <a:ln w="9525">
            <a:noFill/>
            <a:miter lim="800000"/>
            <a:headEnd/>
            <a:tailEnd/>
          </a:ln>
        </p:spPr>
      </p:pic>
      <p:pic>
        <p:nvPicPr>
          <p:cNvPr id="45" name="Picture 14" descr="C:\SLEFEBVR\BUILDS\TexResize\2.grow015.png"/>
          <p:cNvPicPr>
            <a:picLocks noChangeAspect="1" noChangeArrowheads="1"/>
          </p:cNvPicPr>
          <p:nvPr/>
        </p:nvPicPr>
        <p:blipFill>
          <a:blip r:embed="rId11"/>
          <a:srcRect/>
          <a:stretch>
            <a:fillRect/>
          </a:stretch>
        </p:blipFill>
        <p:spPr bwMode="auto">
          <a:xfrm>
            <a:off x="4048606" y="3151061"/>
            <a:ext cx="847232" cy="1853773"/>
          </a:xfrm>
          <a:prstGeom prst="rect">
            <a:avLst/>
          </a:prstGeom>
          <a:noFill/>
          <a:ln w="9525">
            <a:noFill/>
            <a:miter lim="800000"/>
            <a:headEnd/>
            <a:tailEnd/>
          </a:ln>
        </p:spPr>
      </p:pic>
      <p:pic>
        <p:nvPicPr>
          <p:cNvPr id="46" name="Picture 15" descr="C:\SLEFEBVR\BUILDS\TexResize\2.grow016.png"/>
          <p:cNvPicPr>
            <a:picLocks noChangeAspect="1" noChangeArrowheads="1"/>
          </p:cNvPicPr>
          <p:nvPr/>
        </p:nvPicPr>
        <p:blipFill>
          <a:blip r:embed="rId12"/>
          <a:srcRect/>
          <a:stretch>
            <a:fillRect/>
          </a:stretch>
        </p:blipFill>
        <p:spPr bwMode="auto">
          <a:xfrm>
            <a:off x="4048605" y="3151061"/>
            <a:ext cx="926887" cy="1853773"/>
          </a:xfrm>
          <a:prstGeom prst="rect">
            <a:avLst/>
          </a:prstGeom>
          <a:noFill/>
          <a:ln w="9525">
            <a:noFill/>
            <a:miter lim="800000"/>
            <a:headEnd/>
            <a:tailEnd/>
          </a:ln>
        </p:spPr>
      </p:pic>
      <p:pic>
        <p:nvPicPr>
          <p:cNvPr id="47" name="Picture 16" descr="C:\SLEFEBVR\BUILDS\TexResize\2.grow017.png"/>
          <p:cNvPicPr>
            <a:picLocks noChangeAspect="1" noChangeArrowheads="1"/>
          </p:cNvPicPr>
          <p:nvPr/>
        </p:nvPicPr>
        <p:blipFill>
          <a:blip r:embed="rId13"/>
          <a:srcRect/>
          <a:stretch>
            <a:fillRect/>
          </a:stretch>
        </p:blipFill>
        <p:spPr bwMode="auto">
          <a:xfrm>
            <a:off x="4048605" y="3151061"/>
            <a:ext cx="1021023" cy="1853773"/>
          </a:xfrm>
          <a:prstGeom prst="rect">
            <a:avLst/>
          </a:prstGeom>
          <a:noFill/>
          <a:ln w="9525">
            <a:noFill/>
            <a:miter lim="800000"/>
            <a:headEnd/>
            <a:tailEnd/>
          </a:ln>
        </p:spPr>
      </p:pic>
      <p:pic>
        <p:nvPicPr>
          <p:cNvPr id="48" name="Picture 17" descr="C:\SLEFEBVR\BUILDS\TexResize\2.grow018.png"/>
          <p:cNvPicPr>
            <a:picLocks noChangeAspect="1" noChangeArrowheads="1"/>
          </p:cNvPicPr>
          <p:nvPr/>
        </p:nvPicPr>
        <p:blipFill>
          <a:blip r:embed="rId14"/>
          <a:srcRect/>
          <a:stretch>
            <a:fillRect/>
          </a:stretch>
        </p:blipFill>
        <p:spPr bwMode="auto">
          <a:xfrm>
            <a:off x="4048606" y="3151061"/>
            <a:ext cx="1136884" cy="1853773"/>
          </a:xfrm>
          <a:prstGeom prst="rect">
            <a:avLst/>
          </a:prstGeom>
          <a:noFill/>
          <a:ln w="9525">
            <a:noFill/>
            <a:miter lim="800000"/>
            <a:headEnd/>
            <a:tailEnd/>
          </a:ln>
        </p:spPr>
      </p:pic>
      <p:pic>
        <p:nvPicPr>
          <p:cNvPr id="49" name="Picture 18" descr="C:\SLEFEBVR\BUILDS\TexResize\2.grow019.png"/>
          <p:cNvPicPr>
            <a:picLocks noChangeAspect="1" noChangeArrowheads="1"/>
          </p:cNvPicPr>
          <p:nvPr/>
        </p:nvPicPr>
        <p:blipFill>
          <a:blip r:embed="rId15"/>
          <a:srcRect/>
          <a:stretch>
            <a:fillRect/>
          </a:stretch>
        </p:blipFill>
        <p:spPr bwMode="auto">
          <a:xfrm>
            <a:off x="4048605" y="3151061"/>
            <a:ext cx="1151367" cy="1853773"/>
          </a:xfrm>
          <a:prstGeom prst="rect">
            <a:avLst/>
          </a:prstGeom>
          <a:noFill/>
          <a:ln w="9525">
            <a:noFill/>
            <a:miter lim="800000"/>
            <a:headEnd/>
            <a:tailEnd/>
          </a:ln>
        </p:spPr>
      </p:pic>
      <p:pic>
        <p:nvPicPr>
          <p:cNvPr id="50" name="Picture 19" descr="C:\SLEFEBVR\BUILDS\TexResize\2.grow020.png"/>
          <p:cNvPicPr>
            <a:picLocks noChangeAspect="1" noChangeArrowheads="1"/>
          </p:cNvPicPr>
          <p:nvPr/>
        </p:nvPicPr>
        <p:blipFill>
          <a:blip r:embed="rId16"/>
          <a:srcRect/>
          <a:stretch>
            <a:fillRect/>
          </a:stretch>
        </p:blipFill>
        <p:spPr bwMode="auto">
          <a:xfrm>
            <a:off x="4048605" y="3151061"/>
            <a:ext cx="1165849" cy="1853773"/>
          </a:xfrm>
          <a:prstGeom prst="rect">
            <a:avLst/>
          </a:prstGeom>
          <a:noFill/>
          <a:ln w="9525">
            <a:noFill/>
            <a:miter lim="800000"/>
            <a:headEnd/>
            <a:tailEnd/>
          </a:ln>
        </p:spPr>
      </p:pic>
      <p:pic>
        <p:nvPicPr>
          <p:cNvPr id="51" name="Picture 20" descr="C:\SLEFEBVR\BUILDS\TexResize\2.grow021.png"/>
          <p:cNvPicPr>
            <a:picLocks noChangeAspect="1" noChangeArrowheads="1"/>
          </p:cNvPicPr>
          <p:nvPr/>
        </p:nvPicPr>
        <p:blipFill>
          <a:blip r:embed="rId17"/>
          <a:srcRect/>
          <a:stretch>
            <a:fillRect/>
          </a:stretch>
        </p:blipFill>
        <p:spPr bwMode="auto">
          <a:xfrm>
            <a:off x="4048606" y="3151061"/>
            <a:ext cx="1180332" cy="1853773"/>
          </a:xfrm>
          <a:prstGeom prst="rect">
            <a:avLst/>
          </a:prstGeom>
          <a:noFill/>
          <a:ln w="9525">
            <a:noFill/>
            <a:miter lim="800000"/>
            <a:headEnd/>
            <a:tailEnd/>
          </a:ln>
        </p:spPr>
      </p:pic>
      <p:pic>
        <p:nvPicPr>
          <p:cNvPr id="52" name="Picture 21" descr="C:\SLEFEBVR\BUILDS\TexResize\2.grow022.png"/>
          <p:cNvPicPr>
            <a:picLocks noChangeAspect="1" noChangeArrowheads="1"/>
          </p:cNvPicPr>
          <p:nvPr/>
        </p:nvPicPr>
        <p:blipFill>
          <a:blip r:embed="rId18"/>
          <a:srcRect/>
          <a:stretch>
            <a:fillRect/>
          </a:stretch>
        </p:blipFill>
        <p:spPr bwMode="auto">
          <a:xfrm>
            <a:off x="4048606" y="3151061"/>
            <a:ext cx="1180332" cy="1853773"/>
          </a:xfrm>
          <a:prstGeom prst="rect">
            <a:avLst/>
          </a:prstGeom>
          <a:noFill/>
          <a:ln w="9525">
            <a:noFill/>
            <a:miter lim="800000"/>
            <a:headEnd/>
            <a:tailEnd/>
          </a:ln>
        </p:spPr>
      </p:pic>
      <p:sp>
        <p:nvSpPr>
          <p:cNvPr id="62" name="Ellipse 61"/>
          <p:cNvSpPr/>
          <p:nvPr/>
        </p:nvSpPr>
        <p:spPr bwMode="auto">
          <a:xfrm>
            <a:off x="3923042" y="2420448"/>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63" name="Connecteur droit avec flèche 62"/>
          <p:cNvCxnSpPr>
            <a:stCxn id="62" idx="7"/>
            <a:endCxn id="11" idx="4"/>
          </p:cNvCxnSpPr>
          <p:nvPr/>
        </p:nvCxnSpPr>
        <p:spPr bwMode="auto">
          <a:xfrm rot="5400000" flipH="1" flipV="1">
            <a:off x="4206278" y="1995651"/>
            <a:ext cx="485798" cy="462844"/>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64" name="Connecteur droit avec flèche 63"/>
          <p:cNvCxnSpPr>
            <a:stCxn id="8" idx="5"/>
            <a:endCxn id="62" idx="3"/>
          </p:cNvCxnSpPr>
          <p:nvPr/>
        </p:nvCxnSpPr>
        <p:spPr bwMode="auto">
          <a:xfrm rot="16200000" flipH="1">
            <a:off x="3373064" y="2108555"/>
            <a:ext cx="221074" cy="98001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67" name="Ellipse 66"/>
          <p:cNvSpPr/>
          <p:nvPr/>
        </p:nvSpPr>
        <p:spPr bwMode="auto">
          <a:xfrm>
            <a:off x="5241387" y="1231424"/>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8" name="Ellipse 67"/>
          <p:cNvSpPr/>
          <p:nvPr/>
        </p:nvSpPr>
        <p:spPr bwMode="auto">
          <a:xfrm>
            <a:off x="7194950" y="1646000"/>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69" name="Connecteur droit avec flèche 68"/>
          <p:cNvCxnSpPr>
            <a:stCxn id="11" idx="6"/>
            <a:endCxn id="67" idx="3"/>
          </p:cNvCxnSpPr>
          <p:nvPr/>
        </p:nvCxnSpPr>
        <p:spPr bwMode="auto">
          <a:xfrm flipV="1">
            <a:off x="4853238" y="1520074"/>
            <a:ext cx="438714" cy="295013"/>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70" name="Connecteur droit avec flèche 69"/>
          <p:cNvCxnSpPr>
            <a:stCxn id="67" idx="6"/>
            <a:endCxn id="68" idx="2"/>
          </p:cNvCxnSpPr>
          <p:nvPr/>
        </p:nvCxnSpPr>
        <p:spPr bwMode="auto">
          <a:xfrm>
            <a:off x="5586665" y="1400511"/>
            <a:ext cx="1608285" cy="41457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71" name="Ellipse 70"/>
          <p:cNvSpPr/>
          <p:nvPr/>
        </p:nvSpPr>
        <p:spPr bwMode="auto">
          <a:xfrm>
            <a:off x="5018182" y="213778"/>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72" name="Connecteur droit avec flèche 71"/>
          <p:cNvCxnSpPr>
            <a:stCxn id="83" idx="7"/>
            <a:endCxn id="71" idx="2"/>
          </p:cNvCxnSpPr>
          <p:nvPr/>
        </p:nvCxnSpPr>
        <p:spPr bwMode="auto">
          <a:xfrm rot="16200000" flipH="1">
            <a:off x="4519805" y="-115511"/>
            <a:ext cx="70778" cy="925975"/>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73" name="Ellipse 72"/>
          <p:cNvSpPr/>
          <p:nvPr/>
        </p:nvSpPr>
        <p:spPr bwMode="auto">
          <a:xfrm>
            <a:off x="6356750" y="312087"/>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74" name="Connecteur droit avec flèche 73"/>
          <p:cNvCxnSpPr>
            <a:stCxn id="71" idx="6"/>
            <a:endCxn id="73" idx="1"/>
          </p:cNvCxnSpPr>
          <p:nvPr/>
        </p:nvCxnSpPr>
        <p:spPr bwMode="auto">
          <a:xfrm flipV="1">
            <a:off x="5363460" y="361611"/>
            <a:ext cx="1043855" cy="21254"/>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75" name="Connecteur droit avec flèche 74"/>
          <p:cNvCxnSpPr>
            <a:stCxn id="73" idx="5"/>
            <a:endCxn id="68" idx="0"/>
          </p:cNvCxnSpPr>
          <p:nvPr/>
        </p:nvCxnSpPr>
        <p:spPr bwMode="auto">
          <a:xfrm rot="16200000" flipH="1">
            <a:off x="6486895" y="765305"/>
            <a:ext cx="1045263" cy="71612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76" name="Connecteur droit avec flèche 75"/>
          <p:cNvCxnSpPr>
            <a:stCxn id="78" idx="0"/>
            <a:endCxn id="147" idx="4"/>
          </p:cNvCxnSpPr>
          <p:nvPr/>
        </p:nvCxnSpPr>
        <p:spPr bwMode="auto">
          <a:xfrm rot="5400000" flipH="1" flipV="1">
            <a:off x="4972152" y="1603294"/>
            <a:ext cx="1380721" cy="50565"/>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77" name="Connecteur droit avec flèche 76"/>
          <p:cNvCxnSpPr>
            <a:stCxn id="99" idx="7"/>
          </p:cNvCxnSpPr>
          <p:nvPr/>
        </p:nvCxnSpPr>
        <p:spPr bwMode="auto">
          <a:xfrm rot="5400000" flipH="1" flipV="1">
            <a:off x="4756796" y="475755"/>
            <a:ext cx="236634" cy="389029"/>
          </a:xfrm>
          <a:prstGeom prst="straightConnector1">
            <a:avLst/>
          </a:prstGeom>
          <a:ln>
            <a:solidFill>
              <a:srgbClr val="00B050"/>
            </a:solidFill>
            <a:headEnd type="arrow" w="med" len="med"/>
            <a:tailEnd type="none" w="med" len="med"/>
          </a:ln>
        </p:spPr>
        <p:style>
          <a:lnRef idx="3">
            <a:schemeClr val="accent1"/>
          </a:lnRef>
          <a:fillRef idx="0">
            <a:schemeClr val="accent1"/>
          </a:fillRef>
          <a:effectRef idx="2">
            <a:schemeClr val="accent1"/>
          </a:effectRef>
          <a:fontRef idx="minor">
            <a:schemeClr val="tx1"/>
          </a:fontRef>
        </p:style>
      </p:cxnSp>
      <p:sp>
        <p:nvSpPr>
          <p:cNvPr id="78" name="Ellipse 77"/>
          <p:cNvSpPr/>
          <p:nvPr/>
        </p:nvSpPr>
        <p:spPr bwMode="auto">
          <a:xfrm>
            <a:off x="5464591" y="2318936"/>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79" name="Connecteur droit avec flèche 78"/>
          <p:cNvCxnSpPr>
            <a:stCxn id="146" idx="0"/>
            <a:endCxn id="152" idx="4"/>
          </p:cNvCxnSpPr>
          <p:nvPr/>
        </p:nvCxnSpPr>
        <p:spPr bwMode="auto">
          <a:xfrm rot="16200000" flipV="1">
            <a:off x="5997231" y="1686688"/>
            <a:ext cx="819377" cy="34607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80" name="Connecteur droit avec flèche 79"/>
          <p:cNvCxnSpPr>
            <a:stCxn id="99" idx="5"/>
            <a:endCxn id="67" idx="1"/>
          </p:cNvCxnSpPr>
          <p:nvPr/>
        </p:nvCxnSpPr>
        <p:spPr bwMode="auto">
          <a:xfrm rot="16200000" flipH="1">
            <a:off x="4859657" y="848653"/>
            <a:ext cx="253236" cy="611353"/>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90" name="Connecteur droit avec flèche 89"/>
          <p:cNvCxnSpPr>
            <a:stCxn id="62" idx="6"/>
            <a:endCxn id="78" idx="3"/>
          </p:cNvCxnSpPr>
          <p:nvPr/>
        </p:nvCxnSpPr>
        <p:spPr bwMode="auto">
          <a:xfrm>
            <a:off x="4268320" y="2589535"/>
            <a:ext cx="1246836" cy="18051"/>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01" name="Connecteur droit avec flèche 100"/>
          <p:cNvCxnSpPr>
            <a:stCxn id="78" idx="6"/>
            <a:endCxn id="146" idx="2"/>
          </p:cNvCxnSpPr>
          <p:nvPr/>
        </p:nvCxnSpPr>
        <p:spPr bwMode="auto">
          <a:xfrm flipV="1">
            <a:off x="5809869" y="2438499"/>
            <a:ext cx="597447" cy="49524"/>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10" name="Connecteur droit avec flèche 109"/>
          <p:cNvCxnSpPr>
            <a:stCxn id="10" idx="5"/>
            <a:endCxn id="62" idx="0"/>
          </p:cNvCxnSpPr>
          <p:nvPr/>
        </p:nvCxnSpPr>
        <p:spPr bwMode="auto">
          <a:xfrm rot="16200000" flipH="1">
            <a:off x="3753202" y="2077968"/>
            <a:ext cx="336207" cy="348752"/>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18" name="Connecteur droit avec flèche 117"/>
          <p:cNvCxnSpPr>
            <a:stCxn id="78" idx="2"/>
            <a:endCxn id="11" idx="5"/>
          </p:cNvCxnSpPr>
          <p:nvPr/>
        </p:nvCxnSpPr>
        <p:spPr bwMode="auto">
          <a:xfrm rot="10800000">
            <a:off x="4802673" y="1934651"/>
            <a:ext cx="661918" cy="553373"/>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21" name="Connecteur droit avec flèche 120"/>
          <p:cNvCxnSpPr>
            <a:stCxn id="67" idx="4"/>
            <a:endCxn id="78" idx="1"/>
          </p:cNvCxnSpPr>
          <p:nvPr/>
        </p:nvCxnSpPr>
        <p:spPr bwMode="auto">
          <a:xfrm rot="16200000" flipH="1">
            <a:off x="5065160" y="1918464"/>
            <a:ext cx="798862" cy="101130"/>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146" name="Ellipse 145"/>
          <p:cNvSpPr/>
          <p:nvPr/>
        </p:nvSpPr>
        <p:spPr bwMode="auto">
          <a:xfrm>
            <a:off x="6407316" y="2269412"/>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7" name="Ellipse 146"/>
          <p:cNvSpPr/>
          <p:nvPr/>
        </p:nvSpPr>
        <p:spPr bwMode="auto">
          <a:xfrm>
            <a:off x="5515156" y="600041"/>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2" name="Ellipse 151"/>
          <p:cNvSpPr/>
          <p:nvPr/>
        </p:nvSpPr>
        <p:spPr bwMode="auto">
          <a:xfrm>
            <a:off x="6061244" y="1111861"/>
            <a:ext cx="345278" cy="338174"/>
          </a:xfrm>
          <a:prstGeom prst="ellipse">
            <a:avLst/>
          </a:prstGeom>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155" name="Connecteur droit avec flèche 154"/>
          <p:cNvCxnSpPr>
            <a:stCxn id="152" idx="1"/>
            <a:endCxn id="147" idx="5"/>
          </p:cNvCxnSpPr>
          <p:nvPr/>
        </p:nvCxnSpPr>
        <p:spPr bwMode="auto">
          <a:xfrm rot="16200000" flipV="1">
            <a:off x="5824492" y="874068"/>
            <a:ext cx="272694" cy="301940"/>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62" name="Connecteur droit avec flèche 161"/>
          <p:cNvCxnSpPr>
            <a:stCxn id="78" idx="7"/>
            <a:endCxn id="152" idx="3"/>
          </p:cNvCxnSpPr>
          <p:nvPr/>
        </p:nvCxnSpPr>
        <p:spPr bwMode="auto">
          <a:xfrm rot="5400000" flipH="1" flipV="1">
            <a:off x="5451582" y="1708234"/>
            <a:ext cx="967949" cy="352505"/>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165" name="Connecteur droit avec flèche 164"/>
          <p:cNvCxnSpPr>
            <a:stCxn id="147" idx="7"/>
            <a:endCxn id="73" idx="3"/>
          </p:cNvCxnSpPr>
          <p:nvPr/>
        </p:nvCxnSpPr>
        <p:spPr bwMode="auto">
          <a:xfrm rot="5400000" flipH="1" flipV="1">
            <a:off x="6084178" y="326428"/>
            <a:ext cx="48828" cy="597446"/>
          </a:xfrm>
          <a:prstGeom prst="straightConnector1">
            <a:avLst/>
          </a:prstGeom>
          <a:ln>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89" name="ZoneTexte 88"/>
          <p:cNvSpPr txBox="1"/>
          <p:nvPr/>
        </p:nvSpPr>
        <p:spPr>
          <a:xfrm>
            <a:off x="5366150" y="4635500"/>
            <a:ext cx="3805594" cy="369332"/>
          </a:xfrm>
          <a:prstGeom prst="rect">
            <a:avLst/>
          </a:prstGeom>
          <a:noFill/>
        </p:spPr>
        <p:txBody>
          <a:bodyPr wrap="none" rtlCol="0">
            <a:spAutoFit/>
          </a:bodyPr>
          <a:lstStyle/>
          <a:p>
            <a:r>
              <a:rPr lang="en-US" dirty="0" smtClean="0">
                <a:solidFill>
                  <a:schemeClr val="accent1">
                    <a:lumMod val="75000"/>
                  </a:schemeClr>
                </a:solidFill>
              </a:rPr>
              <a:t>[Video Textures, </a:t>
            </a:r>
            <a:r>
              <a:rPr lang="en-US" dirty="0" err="1" smtClean="0">
                <a:solidFill>
                  <a:schemeClr val="accent1">
                    <a:lumMod val="75000"/>
                  </a:schemeClr>
                </a:solidFill>
              </a:rPr>
              <a:t>Sch</a:t>
            </a:r>
            <a:r>
              <a:rPr lang="fr-FR" dirty="0" err="1" smtClean="0">
                <a:solidFill>
                  <a:schemeClr val="accent1">
                    <a:lumMod val="75000"/>
                  </a:schemeClr>
                </a:solidFill>
              </a:rPr>
              <a:t>ödl</a:t>
            </a:r>
            <a:r>
              <a:rPr lang="en-US" dirty="0" smtClean="0">
                <a:solidFill>
                  <a:schemeClr val="accent1">
                    <a:lumMod val="75000"/>
                  </a:schemeClr>
                </a:solidFill>
              </a:rPr>
              <a:t> et al. 2000]</a:t>
            </a:r>
            <a:endParaRPr lang="fr-FR" dirty="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
                                  </p:stCondLst>
                                  <p:childTnLst>
                                    <p:set>
                                      <p:cBhvr>
                                        <p:cTn id="9" dur="1" fill="hold">
                                          <p:stCondLst>
                                            <p:cond delay="0"/>
                                          </p:stCondLst>
                                        </p:cTn>
                                        <p:tgtEl>
                                          <p:spTgt spid="3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15"/>
                                        </p:tgtEl>
                                        <p:attrNameLst>
                                          <p:attrName>style.visibility</p:attrName>
                                        </p:attrNameLst>
                                      </p:cBhvr>
                                      <p:to>
                                        <p:strVal val="visible"/>
                                      </p:to>
                                    </p:set>
                                  </p:childTnLst>
                                </p:cTn>
                              </p:par>
                            </p:childTnLst>
                          </p:cTn>
                        </p:par>
                        <p:par>
                          <p:cTn id="12" fill="hold">
                            <p:stCondLst>
                              <p:cond delay="100"/>
                            </p:stCondLst>
                            <p:childTnLst>
                              <p:par>
                                <p:cTn id="13" presetID="1" presetClass="entr" presetSubtype="0" fill="hold" nodeType="afterEffect">
                                  <p:stCondLst>
                                    <p:cond delay="10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6"/>
                                        </p:tgtEl>
                                        <p:attrNameLst>
                                          <p:attrName>style.visibility</p:attrName>
                                        </p:attrNameLst>
                                      </p:cBhvr>
                                      <p:to>
                                        <p:strVal val="visible"/>
                                      </p:to>
                                    </p:set>
                                  </p:childTnLst>
                                </p:cTn>
                              </p:par>
                            </p:childTnLst>
                          </p:cTn>
                        </p:par>
                        <p:par>
                          <p:cTn id="17" fill="hold">
                            <p:stCondLst>
                              <p:cond delay="200"/>
                            </p:stCondLst>
                            <p:childTnLst>
                              <p:par>
                                <p:cTn id="18" presetID="1" presetClass="entr" presetSubtype="0" fill="hold" nodeType="afterEffect">
                                  <p:stCondLst>
                                    <p:cond delay="100"/>
                                  </p:stCondLst>
                                  <p:childTnLst>
                                    <p:set>
                                      <p:cBhvr>
                                        <p:cTn id="19" dur="1" fill="hold">
                                          <p:stCondLst>
                                            <p:cond delay="0"/>
                                          </p:stCondLst>
                                        </p:cTn>
                                        <p:tgtEl>
                                          <p:spTgt spid="37"/>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7"/>
                                        </p:tgtEl>
                                        <p:attrNameLst>
                                          <p:attrName>style.visibility</p:attrName>
                                        </p:attrNameLst>
                                      </p:cBhvr>
                                      <p:to>
                                        <p:strVal val="visible"/>
                                      </p:to>
                                    </p:set>
                                  </p:childTnLst>
                                </p:cTn>
                              </p:par>
                            </p:childTnLst>
                          </p:cTn>
                        </p:par>
                        <p:par>
                          <p:cTn id="22" fill="hold">
                            <p:stCondLst>
                              <p:cond delay="300"/>
                            </p:stCondLst>
                            <p:childTnLst>
                              <p:par>
                                <p:cTn id="23" presetID="1" presetClass="entr" presetSubtype="0" fill="hold" nodeType="afterEffect">
                                  <p:stCondLst>
                                    <p:cond delay="100"/>
                                  </p:stCondLst>
                                  <p:childTnLst>
                                    <p:set>
                                      <p:cBhvr>
                                        <p:cTn id="24" dur="1" fill="hold">
                                          <p:stCondLst>
                                            <p:cond delay="0"/>
                                          </p:stCondLst>
                                        </p:cTn>
                                        <p:tgtEl>
                                          <p:spTgt spid="39"/>
                                        </p:tgtEl>
                                        <p:attrNameLst>
                                          <p:attrName>style.visibility</p:attrName>
                                        </p:attrNameLst>
                                      </p:cBhvr>
                                      <p:to>
                                        <p:strVal val="visible"/>
                                      </p:to>
                                    </p:set>
                                  </p:childTnLst>
                                </p:cTn>
                              </p:par>
                            </p:childTnLst>
                          </p:cTn>
                        </p:par>
                        <p:par>
                          <p:cTn id="25" fill="hold">
                            <p:stCondLst>
                              <p:cond delay="400"/>
                            </p:stCondLst>
                            <p:childTnLst>
                              <p:par>
                                <p:cTn id="26" presetID="1" presetClass="entr" presetSubtype="0" fill="hold" nodeType="afterEffect">
                                  <p:stCondLst>
                                    <p:cond delay="100"/>
                                  </p:stCondLst>
                                  <p:childTnLst>
                                    <p:set>
                                      <p:cBhvr>
                                        <p:cTn id="27" dur="1" fill="hold">
                                          <p:stCondLst>
                                            <p:cond delay="0"/>
                                          </p:stCondLst>
                                        </p:cTn>
                                        <p:tgtEl>
                                          <p:spTgt spid="4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32"/>
                                        </p:tgtEl>
                                        <p:attrNameLst>
                                          <p:attrName>style.visibility</p:attrName>
                                        </p:attrNameLst>
                                      </p:cBhvr>
                                      <p:to>
                                        <p:strVal val="visible"/>
                                      </p:to>
                                    </p:set>
                                  </p:childTnLst>
                                </p:cTn>
                              </p:par>
                            </p:childTnLst>
                          </p:cTn>
                        </p:par>
                        <p:par>
                          <p:cTn id="30" fill="hold">
                            <p:stCondLst>
                              <p:cond delay="500"/>
                            </p:stCondLst>
                            <p:childTnLst>
                              <p:par>
                                <p:cTn id="31" presetID="1" presetClass="entr" presetSubtype="0" fill="hold" nodeType="afterEffect">
                                  <p:stCondLst>
                                    <p:cond delay="10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4"/>
                                        </p:tgtEl>
                                        <p:attrNameLst>
                                          <p:attrName>style.visibility</p:attrName>
                                        </p:attrNameLst>
                                      </p:cBhvr>
                                      <p:to>
                                        <p:strVal val="visible"/>
                                      </p:to>
                                    </p:set>
                                  </p:childTnLst>
                                </p:cTn>
                              </p:par>
                            </p:childTnLst>
                          </p:cTn>
                        </p:par>
                        <p:par>
                          <p:cTn id="35" fill="hold">
                            <p:stCondLst>
                              <p:cond delay="600"/>
                            </p:stCondLst>
                            <p:childTnLst>
                              <p:par>
                                <p:cTn id="36" presetID="1" presetClass="entr" presetSubtype="0" fill="hold" nodeType="afterEffect">
                                  <p:stCondLst>
                                    <p:cond delay="100"/>
                                  </p:stCondLst>
                                  <p:childTnLst>
                                    <p:set>
                                      <p:cBhvr>
                                        <p:cTn id="37" dur="1" fill="hold">
                                          <p:stCondLst>
                                            <p:cond delay="0"/>
                                          </p:stCondLst>
                                        </p:cTn>
                                        <p:tgtEl>
                                          <p:spTgt spid="42"/>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33"/>
                                        </p:tgtEl>
                                        <p:attrNameLst>
                                          <p:attrName>style.visibility</p:attrName>
                                        </p:attrNameLst>
                                      </p:cBhvr>
                                      <p:to>
                                        <p:strVal val="visible"/>
                                      </p:to>
                                    </p:set>
                                  </p:childTnLst>
                                </p:cTn>
                              </p:par>
                            </p:childTnLst>
                          </p:cTn>
                        </p:par>
                        <p:par>
                          <p:cTn id="40" fill="hold">
                            <p:stCondLst>
                              <p:cond delay="700"/>
                            </p:stCondLst>
                            <p:childTnLst>
                              <p:par>
                                <p:cTn id="41" presetID="1" presetClass="entr" presetSubtype="0" fill="hold" nodeType="afterEffect">
                                  <p:stCondLst>
                                    <p:cond delay="10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5"/>
                                        </p:tgtEl>
                                        <p:attrNameLst>
                                          <p:attrName>style.visibility</p:attrName>
                                        </p:attrNameLst>
                                      </p:cBhvr>
                                      <p:to>
                                        <p:strVal val="visible"/>
                                      </p:to>
                                    </p:set>
                                  </p:childTnLst>
                                </p:cTn>
                              </p:par>
                            </p:childTnLst>
                          </p:cTn>
                        </p:par>
                        <p:par>
                          <p:cTn id="45" fill="hold">
                            <p:stCondLst>
                              <p:cond delay="800"/>
                            </p:stCondLst>
                            <p:childTnLst>
                              <p:par>
                                <p:cTn id="46" presetID="1" presetClass="entr" presetSubtype="0" fill="hold" nodeType="afterEffect">
                                  <p:stCondLst>
                                    <p:cond delay="100"/>
                                  </p:stCondLst>
                                  <p:childTnLst>
                                    <p:set>
                                      <p:cBhvr>
                                        <p:cTn id="47" dur="1" fill="hold">
                                          <p:stCondLst>
                                            <p:cond delay="0"/>
                                          </p:stCondLst>
                                        </p:cTn>
                                        <p:tgtEl>
                                          <p:spTgt spid="45"/>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36"/>
                                        </p:tgtEl>
                                        <p:attrNameLst>
                                          <p:attrName>style.visibility</p:attrName>
                                        </p:attrNameLst>
                                      </p:cBhvr>
                                      <p:to>
                                        <p:strVal val="visible"/>
                                      </p:to>
                                    </p:set>
                                  </p:childTnLst>
                                </p:cTn>
                              </p:par>
                            </p:childTnLst>
                          </p:cTn>
                        </p:par>
                        <p:par>
                          <p:cTn id="50" fill="hold">
                            <p:stCondLst>
                              <p:cond delay="900"/>
                            </p:stCondLst>
                            <p:childTnLst>
                              <p:par>
                                <p:cTn id="51" presetID="1" presetClass="entr" presetSubtype="0" fill="hold" nodeType="afterEffect">
                                  <p:stCondLst>
                                    <p:cond delay="100"/>
                                  </p:stCondLst>
                                  <p:childTnLst>
                                    <p:set>
                                      <p:cBhvr>
                                        <p:cTn id="52" dur="1" fill="hold">
                                          <p:stCondLst>
                                            <p:cond delay="0"/>
                                          </p:stCondLst>
                                        </p:cTn>
                                        <p:tgtEl>
                                          <p:spTgt spid="46"/>
                                        </p:tgtEl>
                                        <p:attrNameLst>
                                          <p:attrName>style.visibility</p:attrName>
                                        </p:attrNameLst>
                                      </p:cBhvr>
                                      <p:to>
                                        <p:strVal val="visible"/>
                                      </p:to>
                                    </p:set>
                                  </p:childTnLst>
                                </p:cTn>
                              </p:par>
                            </p:childTnLst>
                          </p:cTn>
                        </p:par>
                        <p:par>
                          <p:cTn id="53" fill="hold">
                            <p:stCondLst>
                              <p:cond delay="1000"/>
                            </p:stCondLst>
                            <p:childTnLst>
                              <p:par>
                                <p:cTn id="54" presetID="1" presetClass="entr" presetSubtype="0" fill="hold" nodeType="afterEffect">
                                  <p:stCondLst>
                                    <p:cond delay="100"/>
                                  </p:stCondLst>
                                  <p:childTnLst>
                                    <p:set>
                                      <p:cBhvr>
                                        <p:cTn id="55" dur="1" fill="hold">
                                          <p:stCondLst>
                                            <p:cond delay="0"/>
                                          </p:stCondLst>
                                        </p:cTn>
                                        <p:tgtEl>
                                          <p:spTgt spid="47"/>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37"/>
                                        </p:tgtEl>
                                        <p:attrNameLst>
                                          <p:attrName>style.visibility</p:attrName>
                                        </p:attrNameLst>
                                      </p:cBhvr>
                                      <p:to>
                                        <p:strVal val="visible"/>
                                      </p:to>
                                    </p:set>
                                  </p:childTnLst>
                                </p:cTn>
                              </p:par>
                            </p:childTnLst>
                          </p:cTn>
                        </p:par>
                        <p:par>
                          <p:cTn id="58" fill="hold">
                            <p:stCondLst>
                              <p:cond delay="1100"/>
                            </p:stCondLst>
                            <p:childTnLst>
                              <p:par>
                                <p:cTn id="59" presetID="1" presetClass="entr" presetSubtype="0" fill="hold" nodeType="afterEffect">
                                  <p:stCondLst>
                                    <p:cond delay="100"/>
                                  </p:stCondLst>
                                  <p:childTnLst>
                                    <p:set>
                                      <p:cBhvr>
                                        <p:cTn id="60" dur="1" fill="hold">
                                          <p:stCondLst>
                                            <p:cond delay="0"/>
                                          </p:stCondLst>
                                        </p:cTn>
                                        <p:tgtEl>
                                          <p:spTgt spid="48"/>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73"/>
                                        </p:tgtEl>
                                        <p:attrNameLst>
                                          <p:attrName>style.visibility</p:attrName>
                                        </p:attrNameLst>
                                      </p:cBhvr>
                                      <p:to>
                                        <p:strVal val="visible"/>
                                      </p:to>
                                    </p:set>
                                  </p:childTnLst>
                                </p:cTn>
                              </p:par>
                            </p:childTnLst>
                          </p:cTn>
                        </p:par>
                        <p:par>
                          <p:cTn id="63" fill="hold">
                            <p:stCondLst>
                              <p:cond delay="1200"/>
                            </p:stCondLst>
                            <p:childTnLst>
                              <p:par>
                                <p:cTn id="64" presetID="1" presetClass="entr" presetSubtype="0" fill="hold" nodeType="afterEffect">
                                  <p:stCondLst>
                                    <p:cond delay="100"/>
                                  </p:stCondLst>
                                  <p:childTnLst>
                                    <p:set>
                                      <p:cBhvr>
                                        <p:cTn id="65" dur="1" fill="hold">
                                          <p:stCondLst>
                                            <p:cond delay="0"/>
                                          </p:stCondLst>
                                        </p:cTn>
                                        <p:tgtEl>
                                          <p:spTgt spid="49"/>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175"/>
                                        </p:tgtEl>
                                        <p:attrNameLst>
                                          <p:attrName>style.visibility</p:attrName>
                                        </p:attrNameLst>
                                      </p:cBhvr>
                                      <p:to>
                                        <p:strVal val="visible"/>
                                      </p:to>
                                    </p:set>
                                  </p:childTnLst>
                                </p:cTn>
                              </p:par>
                            </p:childTnLst>
                          </p:cTn>
                        </p:par>
                        <p:par>
                          <p:cTn id="68" fill="hold">
                            <p:stCondLst>
                              <p:cond delay="1300"/>
                            </p:stCondLst>
                            <p:childTnLst>
                              <p:par>
                                <p:cTn id="69" presetID="1" presetClass="entr" presetSubtype="0" fill="hold" nodeType="afterEffect">
                                  <p:stCondLst>
                                    <p:cond delay="100"/>
                                  </p:stCondLst>
                                  <p:childTnLst>
                                    <p:set>
                                      <p:cBhvr>
                                        <p:cTn id="70" dur="1" fill="hold">
                                          <p:stCondLst>
                                            <p:cond delay="0"/>
                                          </p:stCondLst>
                                        </p:cTn>
                                        <p:tgtEl>
                                          <p:spTgt spid="50"/>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74"/>
                                        </p:tgtEl>
                                        <p:attrNameLst>
                                          <p:attrName>style.visibility</p:attrName>
                                        </p:attrNameLst>
                                      </p:cBhvr>
                                      <p:to>
                                        <p:strVal val="visible"/>
                                      </p:to>
                                    </p:set>
                                  </p:childTnLst>
                                </p:cTn>
                              </p:par>
                            </p:childTnLst>
                          </p:cTn>
                        </p:par>
                        <p:par>
                          <p:cTn id="73" fill="hold">
                            <p:stCondLst>
                              <p:cond delay="1400"/>
                            </p:stCondLst>
                            <p:childTnLst>
                              <p:par>
                                <p:cTn id="74" presetID="1" presetClass="entr" presetSubtype="0" fill="hold" nodeType="afterEffect">
                                  <p:stCondLst>
                                    <p:cond delay="100"/>
                                  </p:stCondLst>
                                  <p:childTnLst>
                                    <p:set>
                                      <p:cBhvr>
                                        <p:cTn id="75" dur="1" fill="hold">
                                          <p:stCondLst>
                                            <p:cond delay="0"/>
                                          </p:stCondLst>
                                        </p:cTn>
                                        <p:tgtEl>
                                          <p:spTgt spid="51"/>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176"/>
                                        </p:tgtEl>
                                        <p:attrNameLst>
                                          <p:attrName>style.visibility</p:attrName>
                                        </p:attrNameLst>
                                      </p:cBhvr>
                                      <p:to>
                                        <p:strVal val="visible"/>
                                      </p:to>
                                    </p:set>
                                  </p:childTnLst>
                                </p:cTn>
                              </p:par>
                            </p:childTnLst>
                          </p:cTn>
                        </p:par>
                        <p:par>
                          <p:cTn id="78" fill="hold">
                            <p:stCondLst>
                              <p:cond delay="1500"/>
                            </p:stCondLst>
                            <p:childTnLst>
                              <p:par>
                                <p:cTn id="79" presetID="1" presetClass="entr" presetSubtype="0" fill="hold" nodeType="afterEffect">
                                  <p:stCondLst>
                                    <p:cond delay="100"/>
                                  </p:stCondLst>
                                  <p:childTnLst>
                                    <p:set>
                                      <p:cBhvr>
                                        <p:cTn id="80" dur="1" fill="hold">
                                          <p:stCondLst>
                                            <p:cond delay="0"/>
                                          </p:stCondLst>
                                        </p:cTn>
                                        <p:tgtEl>
                                          <p:spTgt spid="5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7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6626" name="Groupe 16"/>
          <p:cNvGrpSpPr>
            <a:grpSpLocks/>
          </p:cNvGrpSpPr>
          <p:nvPr/>
        </p:nvGrpSpPr>
        <p:grpSpPr bwMode="auto">
          <a:xfrm>
            <a:off x="4227513" y="1660525"/>
            <a:ext cx="4429125" cy="3476625"/>
            <a:chOff x="4227512" y="1660525"/>
            <a:chExt cx="4429125" cy="3476397"/>
          </a:xfrm>
        </p:grpSpPr>
        <p:sp>
          <p:nvSpPr>
            <p:cNvPr id="23" name="Rectangle 22"/>
            <p:cNvSpPr/>
            <p:nvPr/>
          </p:nvSpPr>
          <p:spPr>
            <a:xfrm>
              <a:off x="4227512" y="3465395"/>
              <a:ext cx="4429125" cy="1285791"/>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dirty="0"/>
            </a:p>
          </p:txBody>
        </p:sp>
        <p:sp>
          <p:nvSpPr>
            <p:cNvPr id="20" name="Rectangle 19"/>
            <p:cNvSpPr/>
            <p:nvPr/>
          </p:nvSpPr>
          <p:spPr>
            <a:xfrm>
              <a:off x="6715124" y="1660525"/>
              <a:ext cx="1857375" cy="712741"/>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en-US"/>
            </a:p>
          </p:txBody>
        </p:sp>
        <p:sp>
          <p:nvSpPr>
            <p:cNvPr id="26641" name="ZoneTexte 48"/>
            <p:cNvSpPr txBox="1">
              <a:spLocks noChangeArrowheads="1"/>
            </p:cNvSpPr>
            <p:nvPr/>
          </p:nvSpPr>
          <p:spPr bwMode="auto">
            <a:xfrm>
              <a:off x="7346790" y="2371475"/>
              <a:ext cx="824072" cy="369332"/>
            </a:xfrm>
            <a:prstGeom prst="rect">
              <a:avLst/>
            </a:prstGeom>
            <a:noFill/>
            <a:ln w="9525">
              <a:noFill/>
              <a:miter lim="800000"/>
              <a:headEnd/>
              <a:tailEnd/>
            </a:ln>
          </p:spPr>
          <p:txBody>
            <a:bodyPr wrap="none">
              <a:spAutoFit/>
            </a:bodyPr>
            <a:lstStyle/>
            <a:p>
              <a:r>
                <a:rPr lang="en-US">
                  <a:latin typeface="Calibri" pitchFamily="-108" charset="0"/>
                </a:rPr>
                <a:t>Source</a:t>
              </a:r>
            </a:p>
          </p:txBody>
        </p:sp>
        <p:sp>
          <p:nvSpPr>
            <p:cNvPr id="26642" name="ZoneTexte 49"/>
            <p:cNvSpPr txBox="1">
              <a:spLocks noChangeArrowheads="1"/>
            </p:cNvSpPr>
            <p:nvPr/>
          </p:nvSpPr>
          <p:spPr bwMode="auto">
            <a:xfrm>
              <a:off x="5723866" y="4767590"/>
              <a:ext cx="1534844" cy="369332"/>
            </a:xfrm>
            <a:prstGeom prst="rect">
              <a:avLst/>
            </a:prstGeom>
            <a:noFill/>
            <a:ln w="9525">
              <a:noFill/>
              <a:miter lim="800000"/>
              <a:headEnd/>
              <a:tailEnd/>
            </a:ln>
          </p:spPr>
          <p:txBody>
            <a:bodyPr wrap="none">
              <a:spAutoFit/>
            </a:bodyPr>
            <a:lstStyle/>
            <a:p>
              <a:r>
                <a:rPr lang="en-US">
                  <a:latin typeface="Calibri" pitchFamily="-108" charset="0"/>
                </a:rPr>
                <a:t>Output canvas</a:t>
              </a:r>
            </a:p>
          </p:txBody>
        </p:sp>
      </p:grpSp>
      <p:sp>
        <p:nvSpPr>
          <p:cNvPr id="26627" name="Titre 1"/>
          <p:cNvSpPr>
            <a:spLocks noGrp="1"/>
          </p:cNvSpPr>
          <p:nvPr>
            <p:ph type="title"/>
          </p:nvPr>
        </p:nvSpPr>
        <p:spPr>
          <a:xfrm>
            <a:off x="457200" y="0"/>
            <a:ext cx="8229600" cy="857250"/>
          </a:xfrm>
        </p:spPr>
        <p:txBody>
          <a:bodyPr/>
          <a:lstStyle/>
          <a:p>
            <a:pPr eaLnBrk="1" hangingPunct="1"/>
            <a:r>
              <a:rPr lang="en-US" smtClean="0">
                <a:latin typeface="Arial" charset="0"/>
                <a:cs typeface="Arial" charset="0"/>
              </a:rPr>
              <a:t>Synthesis as shortest path</a:t>
            </a:r>
          </a:p>
        </p:txBody>
      </p:sp>
      <p:sp>
        <p:nvSpPr>
          <p:cNvPr id="38915" name="Espace réservé du contenu 2"/>
          <p:cNvSpPr>
            <a:spLocks noGrp="1"/>
          </p:cNvSpPr>
          <p:nvPr>
            <p:ph idx="1"/>
          </p:nvPr>
        </p:nvSpPr>
        <p:spPr>
          <a:xfrm>
            <a:off x="457200" y="1200150"/>
            <a:ext cx="6034088" cy="3562350"/>
          </a:xfrm>
        </p:spPr>
        <p:txBody>
          <a:bodyPr>
            <a:normAutofit fontScale="92500" lnSpcReduction="10000"/>
          </a:bodyPr>
          <a:lstStyle/>
          <a:p>
            <a:pPr eaLnBrk="1" hangingPunct="1">
              <a:buFont typeface="Arial" charset="0"/>
              <a:buNone/>
              <a:defRPr/>
            </a:pPr>
            <a:r>
              <a:rPr lang="en-US" dirty="0" smtClean="0"/>
              <a:t>Synthesizing an image of width </a:t>
            </a:r>
            <a:r>
              <a:rPr lang="en-US" b="1" dirty="0" smtClean="0"/>
              <a:t>W</a:t>
            </a:r>
          </a:p>
          <a:p>
            <a:pPr eaLnBrk="1" hangingPunct="1">
              <a:buFont typeface="Arial" charset="0"/>
              <a:buNone/>
              <a:defRPr/>
            </a:pPr>
            <a:endParaRPr lang="en-US" b="1" dirty="0" smtClean="0"/>
          </a:p>
          <a:p>
            <a:pPr eaLnBrk="1" hangingPunct="1">
              <a:buFont typeface="Arial" charset="0"/>
              <a:buNone/>
              <a:defRPr/>
            </a:pPr>
            <a:r>
              <a:rPr lang="en-US" dirty="0" err="1" smtClean="0"/>
              <a:t>Dijkstra</a:t>
            </a:r>
            <a:endParaRPr lang="en-US" dirty="0" smtClean="0"/>
          </a:p>
          <a:p>
            <a:pPr lvl="1" eaLnBrk="1" hangingPunct="1">
              <a:buFont typeface="Arial" charset="0"/>
              <a:buNone/>
              <a:defRPr/>
            </a:pPr>
            <a:r>
              <a:rPr lang="en-US" dirty="0" smtClean="0"/>
              <a:t>Start at ( </a:t>
            </a:r>
            <a:r>
              <a:rPr lang="en-US" b="1" dirty="0" smtClean="0">
                <a:solidFill>
                  <a:srgbClr val="00B050"/>
                </a:solidFill>
              </a:rPr>
              <a:t>s</a:t>
            </a:r>
            <a:r>
              <a:rPr lang="en-US" dirty="0" smtClean="0"/>
              <a:t>,   0 )</a:t>
            </a:r>
          </a:p>
          <a:p>
            <a:pPr lvl="1" eaLnBrk="1" hangingPunct="1">
              <a:buFont typeface="Arial" charset="0"/>
              <a:buNone/>
              <a:defRPr/>
            </a:pPr>
            <a:r>
              <a:rPr lang="en-US" dirty="0" smtClean="0"/>
              <a:t>Stop at ( </a:t>
            </a:r>
            <a:r>
              <a:rPr lang="en-US" b="1" dirty="0" smtClean="0">
                <a:solidFill>
                  <a:srgbClr val="C00000"/>
                </a:solidFill>
              </a:rPr>
              <a:t>e</a:t>
            </a:r>
            <a:r>
              <a:rPr lang="en-US" dirty="0" smtClean="0"/>
              <a:t>,  </a:t>
            </a:r>
            <a:r>
              <a:rPr lang="en-US" b="1" dirty="0" smtClean="0"/>
              <a:t>W</a:t>
            </a:r>
            <a:r>
              <a:rPr lang="en-US" dirty="0" smtClean="0"/>
              <a:t> )</a:t>
            </a:r>
          </a:p>
          <a:p>
            <a:pPr lvl="1" eaLnBrk="1" hangingPunct="1">
              <a:buFont typeface="Arial" charset="0"/>
              <a:buNone/>
              <a:defRPr/>
            </a:pPr>
            <a:r>
              <a:rPr lang="en-US" dirty="0" smtClean="0"/>
              <a:t>Optimized for </a:t>
            </a:r>
            <a:r>
              <a:rPr lang="el-GR" sz="3200" dirty="0" smtClean="0">
                <a:solidFill>
                  <a:schemeClr val="dk1"/>
                </a:solidFill>
                <a:latin typeface="+mn-lt"/>
                <a:ea typeface="+mn-ea"/>
                <a:cs typeface="+mn-cs"/>
                <a:sym typeface="Wingdings" pitchFamily="2" charset="2"/>
              </a:rPr>
              <a:t>δ</a:t>
            </a:r>
          </a:p>
          <a:p>
            <a:pPr eaLnBrk="1" hangingPunct="1">
              <a:buFont typeface="Arial" charset="0"/>
              <a:buNone/>
              <a:defRPr/>
            </a:pPr>
            <a:endParaRPr lang="en-US" dirty="0" smtClean="0"/>
          </a:p>
          <a:p>
            <a:pPr eaLnBrk="1" hangingPunct="1">
              <a:buFont typeface="Arial" charset="0"/>
              <a:buNone/>
              <a:defRPr/>
            </a:pPr>
            <a:r>
              <a:rPr lang="en-US" dirty="0" smtClean="0"/>
              <a:t>Result </a:t>
            </a:r>
            <a:r>
              <a:rPr lang="en-US" dirty="0" smtClean="0">
                <a:sym typeface="Wingdings" pitchFamily="2" charset="2"/>
              </a:rPr>
              <a:t> </a:t>
            </a:r>
            <a:r>
              <a:rPr lang="en-US" dirty="0" smtClean="0"/>
              <a:t>path !</a:t>
            </a:r>
          </a:p>
        </p:txBody>
      </p:sp>
      <p:grpSp>
        <p:nvGrpSpPr>
          <p:cNvPr id="3" name="Groupe 25"/>
          <p:cNvGrpSpPr>
            <a:grpSpLocks/>
          </p:cNvGrpSpPr>
          <p:nvPr/>
        </p:nvGrpSpPr>
        <p:grpSpPr bwMode="auto">
          <a:xfrm>
            <a:off x="6557963" y="1354138"/>
            <a:ext cx="2147887" cy="1019175"/>
            <a:chOff x="6558756" y="1353660"/>
            <a:chExt cx="2147778" cy="1019652"/>
          </a:xfrm>
        </p:grpSpPr>
        <p:cxnSp>
          <p:nvCxnSpPr>
            <p:cNvPr id="9" name="Connecteur droit 8"/>
            <p:cNvCxnSpPr/>
            <p:nvPr/>
          </p:nvCxnSpPr>
          <p:spPr>
            <a:xfrm rot="5400000">
              <a:off x="6375227" y="2019928"/>
              <a:ext cx="703591"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rot="5400000">
              <a:off x="8221394" y="2021516"/>
              <a:ext cx="70359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6637" name="ZoneTexte 11"/>
            <p:cNvSpPr txBox="1">
              <a:spLocks noChangeArrowheads="1"/>
            </p:cNvSpPr>
            <p:nvPr/>
          </p:nvSpPr>
          <p:spPr bwMode="auto">
            <a:xfrm>
              <a:off x="6558756" y="1360238"/>
              <a:ext cx="312737" cy="369887"/>
            </a:xfrm>
            <a:prstGeom prst="rect">
              <a:avLst/>
            </a:prstGeom>
            <a:noFill/>
            <a:ln w="9525">
              <a:noFill/>
              <a:miter lim="800000"/>
              <a:headEnd/>
              <a:tailEnd/>
            </a:ln>
          </p:spPr>
          <p:txBody>
            <a:bodyPr wrap="none">
              <a:spAutoFit/>
            </a:bodyPr>
            <a:lstStyle/>
            <a:p>
              <a:r>
                <a:rPr lang="en-US" b="1">
                  <a:solidFill>
                    <a:srgbClr val="00B050"/>
                  </a:solidFill>
                </a:rPr>
                <a:t>s</a:t>
              </a:r>
            </a:p>
          </p:txBody>
        </p:sp>
        <p:sp>
          <p:nvSpPr>
            <p:cNvPr id="26638" name="ZoneTexte 12"/>
            <p:cNvSpPr txBox="1">
              <a:spLocks noChangeArrowheads="1"/>
            </p:cNvSpPr>
            <p:nvPr/>
          </p:nvSpPr>
          <p:spPr bwMode="auto">
            <a:xfrm>
              <a:off x="8393796" y="1353660"/>
              <a:ext cx="312738" cy="369887"/>
            </a:xfrm>
            <a:prstGeom prst="rect">
              <a:avLst/>
            </a:prstGeom>
            <a:noFill/>
            <a:ln w="9525">
              <a:noFill/>
              <a:miter lim="800000"/>
              <a:headEnd/>
              <a:tailEnd/>
            </a:ln>
          </p:spPr>
          <p:txBody>
            <a:bodyPr wrap="none">
              <a:spAutoFit/>
            </a:bodyPr>
            <a:lstStyle/>
            <a:p>
              <a:r>
                <a:rPr lang="en-US" b="1">
                  <a:solidFill>
                    <a:srgbClr val="C00000"/>
                  </a:solidFill>
                </a:rPr>
                <a:t>e</a:t>
              </a:r>
            </a:p>
          </p:txBody>
        </p:sp>
      </p:grpSp>
      <p:sp>
        <p:nvSpPr>
          <p:cNvPr id="20492" name="ZoneTexte 13"/>
          <p:cNvSpPr txBox="1">
            <a:spLocks noChangeArrowheads="1"/>
          </p:cNvSpPr>
          <p:nvPr/>
        </p:nvSpPr>
        <p:spPr bwMode="auto">
          <a:xfrm>
            <a:off x="3840163" y="3095625"/>
            <a:ext cx="915635" cy="369332"/>
          </a:xfrm>
          <a:prstGeom prst="rect">
            <a:avLst/>
          </a:prstGeom>
          <a:noFill/>
          <a:ln w="9525">
            <a:noFill/>
            <a:miter lim="800000"/>
            <a:headEnd/>
            <a:tailEnd/>
          </a:ln>
        </p:spPr>
        <p:txBody>
          <a:bodyPr wrap="none">
            <a:spAutoFit/>
          </a:bodyPr>
          <a:lstStyle/>
          <a:p>
            <a:r>
              <a:rPr lang="en-US" b="1" dirty="0" smtClean="0"/>
              <a:t>(</a:t>
            </a:r>
            <a:r>
              <a:rPr lang="en-US" b="1" dirty="0" smtClean="0">
                <a:solidFill>
                  <a:srgbClr val="00B050"/>
                </a:solidFill>
              </a:rPr>
              <a:t> </a:t>
            </a:r>
            <a:r>
              <a:rPr lang="en-US" b="1" dirty="0">
                <a:solidFill>
                  <a:srgbClr val="00B050"/>
                </a:solidFill>
              </a:rPr>
              <a:t>s </a:t>
            </a:r>
            <a:r>
              <a:rPr lang="en-US" b="1" dirty="0"/>
              <a:t>, </a:t>
            </a:r>
            <a:r>
              <a:rPr lang="en-US" b="1" dirty="0" smtClean="0"/>
              <a:t>0 )</a:t>
            </a:r>
            <a:endParaRPr lang="en-US" b="1" dirty="0"/>
          </a:p>
        </p:txBody>
      </p:sp>
      <p:sp>
        <p:nvSpPr>
          <p:cNvPr id="20493" name="ZoneTexte 14"/>
          <p:cNvSpPr txBox="1">
            <a:spLocks noChangeArrowheads="1"/>
          </p:cNvSpPr>
          <p:nvPr/>
        </p:nvSpPr>
        <p:spPr bwMode="auto">
          <a:xfrm>
            <a:off x="8088313" y="3095625"/>
            <a:ext cx="941283" cy="369332"/>
          </a:xfrm>
          <a:prstGeom prst="rect">
            <a:avLst/>
          </a:prstGeom>
          <a:noFill/>
          <a:ln w="9525">
            <a:noFill/>
            <a:miter lim="800000"/>
            <a:headEnd/>
            <a:tailEnd/>
          </a:ln>
        </p:spPr>
        <p:txBody>
          <a:bodyPr wrap="none">
            <a:spAutoFit/>
          </a:bodyPr>
          <a:lstStyle/>
          <a:p>
            <a:r>
              <a:rPr lang="en-US" b="1" dirty="0" smtClean="0"/>
              <a:t>(</a:t>
            </a:r>
            <a:r>
              <a:rPr lang="en-US" b="1" dirty="0" smtClean="0">
                <a:solidFill>
                  <a:srgbClr val="C00000"/>
                </a:solidFill>
              </a:rPr>
              <a:t> </a:t>
            </a:r>
            <a:r>
              <a:rPr lang="en-US" b="1" dirty="0">
                <a:solidFill>
                  <a:srgbClr val="C00000"/>
                </a:solidFill>
              </a:rPr>
              <a:t>e</a:t>
            </a:r>
            <a:r>
              <a:rPr lang="en-US" b="1" dirty="0"/>
              <a:t>, W </a:t>
            </a:r>
            <a:r>
              <a:rPr lang="en-US" b="1" dirty="0" smtClean="0"/>
              <a:t>)</a:t>
            </a:r>
            <a:endParaRPr lang="en-US" b="1" dirty="0"/>
          </a:p>
        </p:txBody>
      </p:sp>
      <p:cxnSp>
        <p:nvCxnSpPr>
          <p:cNvPr id="16" name="Connecteur droit 15"/>
          <p:cNvCxnSpPr/>
          <p:nvPr/>
        </p:nvCxnSpPr>
        <p:spPr>
          <a:xfrm rot="5400000">
            <a:off x="3579019" y="4114007"/>
            <a:ext cx="1296987"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rot="5400000">
            <a:off x="8008144" y="4114007"/>
            <a:ext cx="129698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49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49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8915">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915">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8915">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891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89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2" grpId="0"/>
      <p:bldP spid="2049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C:\SLEFEBVR\BUILDS\TexResize\video.result0005.png"/>
          <p:cNvPicPr>
            <a:picLocks noChangeAspect="1" noChangeArrowheads="1"/>
          </p:cNvPicPr>
          <p:nvPr/>
        </p:nvPicPr>
        <p:blipFill>
          <a:blip r:embed="rId2"/>
          <a:srcRect/>
          <a:stretch>
            <a:fillRect/>
          </a:stretch>
        </p:blipFill>
        <p:spPr bwMode="auto">
          <a:xfrm>
            <a:off x="7835056" y="133350"/>
            <a:ext cx="1085850" cy="990600"/>
          </a:xfrm>
          <a:prstGeom prst="rect">
            <a:avLst/>
          </a:prstGeom>
          <a:noFill/>
        </p:spPr>
      </p:pic>
      <p:pic>
        <p:nvPicPr>
          <p:cNvPr id="27653" name="Picture 5" descr="C:\SLEFEBVR\BUILDS\TexResize\video.result0006.png"/>
          <p:cNvPicPr>
            <a:picLocks noChangeAspect="1" noChangeArrowheads="1"/>
          </p:cNvPicPr>
          <p:nvPr/>
        </p:nvPicPr>
        <p:blipFill>
          <a:blip r:embed="rId3"/>
          <a:srcRect/>
          <a:stretch>
            <a:fillRect/>
          </a:stretch>
        </p:blipFill>
        <p:spPr bwMode="auto">
          <a:xfrm>
            <a:off x="3430116" y="908050"/>
            <a:ext cx="1847850" cy="1562100"/>
          </a:xfrm>
          <a:prstGeom prst="rect">
            <a:avLst/>
          </a:prstGeom>
          <a:noFill/>
        </p:spPr>
      </p:pic>
      <p:pic>
        <p:nvPicPr>
          <p:cNvPr id="27654" name="Picture 6" descr="C:\SLEFEBVR\BUILDS\TexResize\video.result0007.png"/>
          <p:cNvPicPr>
            <a:picLocks noChangeAspect="1" noChangeArrowheads="1"/>
          </p:cNvPicPr>
          <p:nvPr/>
        </p:nvPicPr>
        <p:blipFill>
          <a:blip r:embed="rId4"/>
          <a:srcRect/>
          <a:stretch>
            <a:fillRect/>
          </a:stretch>
        </p:blipFill>
        <p:spPr bwMode="auto">
          <a:xfrm>
            <a:off x="2830041" y="3943350"/>
            <a:ext cx="733425" cy="1085850"/>
          </a:xfrm>
          <a:prstGeom prst="rect">
            <a:avLst/>
          </a:prstGeom>
          <a:noFill/>
        </p:spPr>
      </p:pic>
      <p:pic>
        <p:nvPicPr>
          <p:cNvPr id="27655" name="Picture 7" descr="C:\SLEFEBVR\BUILDS\TexResize\video.result0008.png"/>
          <p:cNvPicPr>
            <a:picLocks noChangeAspect="1" noChangeArrowheads="1"/>
          </p:cNvPicPr>
          <p:nvPr/>
        </p:nvPicPr>
        <p:blipFill>
          <a:blip r:embed="rId5"/>
          <a:srcRect/>
          <a:stretch>
            <a:fillRect/>
          </a:stretch>
        </p:blipFill>
        <p:spPr bwMode="auto">
          <a:xfrm>
            <a:off x="5458941" y="746125"/>
            <a:ext cx="1657350" cy="1724025"/>
          </a:xfrm>
          <a:prstGeom prst="rect">
            <a:avLst/>
          </a:prstGeom>
          <a:noFill/>
        </p:spPr>
      </p:pic>
      <p:pic>
        <p:nvPicPr>
          <p:cNvPr id="27656" name="Picture 8" descr="C:\SLEFEBVR\BUILDS\TexResize\video.result0009.png"/>
          <p:cNvPicPr>
            <a:picLocks noChangeAspect="1" noChangeArrowheads="1"/>
          </p:cNvPicPr>
          <p:nvPr/>
        </p:nvPicPr>
        <p:blipFill>
          <a:blip r:embed="rId6"/>
          <a:srcRect/>
          <a:stretch>
            <a:fillRect/>
          </a:stretch>
        </p:blipFill>
        <p:spPr bwMode="auto">
          <a:xfrm>
            <a:off x="2034611" y="3924300"/>
            <a:ext cx="619125" cy="1104900"/>
          </a:xfrm>
          <a:prstGeom prst="rect">
            <a:avLst/>
          </a:prstGeom>
          <a:noFill/>
        </p:spPr>
      </p:pic>
      <p:pic>
        <p:nvPicPr>
          <p:cNvPr id="9" name="Image 8" descr="small.doom_door01.jpg"/>
          <p:cNvPicPr>
            <a:picLocks noChangeAspect="1"/>
          </p:cNvPicPr>
          <p:nvPr/>
        </p:nvPicPr>
        <p:blipFill>
          <a:blip r:embed="rId7"/>
          <a:stretch>
            <a:fillRect/>
          </a:stretch>
        </p:blipFill>
        <p:spPr>
          <a:xfrm>
            <a:off x="200025" y="231492"/>
            <a:ext cx="2453711" cy="2453711"/>
          </a:xfrm>
          <a:prstGeom prst="rect">
            <a:avLst/>
          </a:prstGeom>
          <a:noFill/>
          <a:ln w="76200">
            <a:solidFill>
              <a:srgbClr val="FF0DD1"/>
            </a:solidFill>
          </a:ln>
        </p:spPr>
      </p:pic>
      <p:pic>
        <p:nvPicPr>
          <p:cNvPr id="27658" name="Picture 10" descr="C:\SLEFEBVR\BUILDS\TexResize\result.png"/>
          <p:cNvPicPr>
            <a:picLocks noChangeAspect="1" noChangeArrowheads="1"/>
          </p:cNvPicPr>
          <p:nvPr/>
        </p:nvPicPr>
        <p:blipFill>
          <a:blip r:embed="rId8"/>
          <a:srcRect/>
          <a:stretch>
            <a:fillRect/>
          </a:stretch>
        </p:blipFill>
        <p:spPr bwMode="auto">
          <a:xfrm>
            <a:off x="7292131" y="1250950"/>
            <a:ext cx="1714500" cy="3810000"/>
          </a:xfrm>
          <a:prstGeom prst="rect">
            <a:avLst/>
          </a:prstGeom>
          <a:noFill/>
        </p:spPr>
      </p:pic>
      <p:pic>
        <p:nvPicPr>
          <p:cNvPr id="27659" name="Picture 11" descr="C:\SLEFEBVR\BUILDS\TexResize\result.png"/>
          <p:cNvPicPr>
            <a:picLocks noChangeAspect="1" noChangeArrowheads="1"/>
          </p:cNvPicPr>
          <p:nvPr/>
        </p:nvPicPr>
        <p:blipFill>
          <a:blip r:embed="rId9"/>
          <a:srcRect/>
          <a:stretch>
            <a:fillRect/>
          </a:stretch>
        </p:blipFill>
        <p:spPr bwMode="auto">
          <a:xfrm>
            <a:off x="3792066" y="2647950"/>
            <a:ext cx="3333750" cy="238125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C:\SLEFEBVR\BUILDS\TexResize\result.png"/>
          <p:cNvPicPr>
            <a:picLocks noChangeAspect="1" noChangeArrowheads="1"/>
          </p:cNvPicPr>
          <p:nvPr/>
        </p:nvPicPr>
        <p:blipFill>
          <a:blip r:embed="rId2"/>
          <a:srcRect/>
          <a:stretch>
            <a:fillRect/>
          </a:stretch>
        </p:blipFill>
        <p:spPr bwMode="auto">
          <a:xfrm>
            <a:off x="1936094" y="3361871"/>
            <a:ext cx="1808956" cy="1550534"/>
          </a:xfrm>
          <a:prstGeom prst="rect">
            <a:avLst/>
          </a:prstGeom>
          <a:noFill/>
        </p:spPr>
      </p:pic>
      <p:pic>
        <p:nvPicPr>
          <p:cNvPr id="68612" name="Picture 4" descr="C:\SLEFEBVR\BUILDS\TexResize\result.png"/>
          <p:cNvPicPr>
            <a:picLocks noChangeAspect="1" noChangeArrowheads="1"/>
          </p:cNvPicPr>
          <p:nvPr/>
        </p:nvPicPr>
        <p:blipFill>
          <a:blip r:embed="rId3"/>
          <a:srcRect/>
          <a:stretch>
            <a:fillRect/>
          </a:stretch>
        </p:blipFill>
        <p:spPr bwMode="auto">
          <a:xfrm>
            <a:off x="519512" y="3878716"/>
            <a:ext cx="1033689" cy="1033689"/>
          </a:xfrm>
          <a:prstGeom prst="rect">
            <a:avLst/>
          </a:prstGeom>
          <a:noFill/>
        </p:spPr>
      </p:pic>
      <p:pic>
        <p:nvPicPr>
          <p:cNvPr id="68613" name="Picture 5" descr="C:\SLEFEBVR\BUILDS\TexResize\textures\mandala-celte-enluminure-Denise.png"/>
          <p:cNvPicPr>
            <a:picLocks noChangeAspect="1" noChangeArrowheads="1"/>
          </p:cNvPicPr>
          <p:nvPr/>
        </p:nvPicPr>
        <p:blipFill>
          <a:blip r:embed="rId4"/>
          <a:srcRect/>
          <a:stretch>
            <a:fillRect/>
          </a:stretch>
        </p:blipFill>
        <p:spPr bwMode="auto">
          <a:xfrm>
            <a:off x="262337" y="238805"/>
            <a:ext cx="2797133" cy="2802164"/>
          </a:xfrm>
          <a:prstGeom prst="rect">
            <a:avLst/>
          </a:prstGeom>
          <a:noFill/>
          <a:ln w="76200">
            <a:solidFill>
              <a:srgbClr val="FF0DD1"/>
            </a:solidFill>
          </a:ln>
        </p:spPr>
      </p:pic>
      <p:pic>
        <p:nvPicPr>
          <p:cNvPr id="68614" name="Picture 6" descr="C:\SLEFEBVR\BUILDS\TexResize\result.png"/>
          <p:cNvPicPr>
            <a:picLocks noChangeAspect="1" noChangeArrowheads="1"/>
          </p:cNvPicPr>
          <p:nvPr/>
        </p:nvPicPr>
        <p:blipFill>
          <a:blip r:embed="rId5"/>
          <a:srcRect/>
          <a:stretch>
            <a:fillRect/>
          </a:stretch>
        </p:blipFill>
        <p:spPr bwMode="auto">
          <a:xfrm>
            <a:off x="4127943" y="1294492"/>
            <a:ext cx="3101068" cy="3617913"/>
          </a:xfrm>
          <a:prstGeom prst="rect">
            <a:avLst/>
          </a:prstGeom>
          <a:noFill/>
        </p:spPr>
      </p:pic>
      <p:pic>
        <p:nvPicPr>
          <p:cNvPr id="68615" name="Picture 7" descr="C:\SLEFEBVR\BUILDS\TexResize\result.png"/>
          <p:cNvPicPr>
            <a:picLocks noChangeAspect="1" noChangeArrowheads="1"/>
          </p:cNvPicPr>
          <p:nvPr/>
        </p:nvPicPr>
        <p:blipFill>
          <a:blip r:embed="rId6"/>
          <a:srcRect/>
          <a:stretch>
            <a:fillRect/>
          </a:stretch>
        </p:blipFill>
        <p:spPr bwMode="auto">
          <a:xfrm>
            <a:off x="7611904" y="238805"/>
            <a:ext cx="1402080" cy="46736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2_-_Petit_Juas-DSC_176-00.png"/>
          <p:cNvPicPr>
            <a:picLocks noChangeAspect="1"/>
          </p:cNvPicPr>
          <p:nvPr/>
        </p:nvPicPr>
        <p:blipFill>
          <a:blip r:embed="rId2"/>
          <a:stretch>
            <a:fillRect/>
          </a:stretch>
        </p:blipFill>
        <p:spPr>
          <a:xfrm>
            <a:off x="140066" y="149739"/>
            <a:ext cx="2145934" cy="2145934"/>
          </a:xfrm>
          <a:prstGeom prst="rect">
            <a:avLst/>
          </a:prstGeom>
          <a:noFill/>
          <a:ln w="76200">
            <a:solidFill>
              <a:srgbClr val="FF0DD1"/>
            </a:solidFill>
          </a:ln>
        </p:spPr>
      </p:pic>
      <p:pic>
        <p:nvPicPr>
          <p:cNvPr id="67598" name="Picture 14" descr="C:\SLEFEBVR\BUILDS\TexResize\result.png"/>
          <p:cNvPicPr>
            <a:picLocks noChangeAspect="1" noChangeArrowheads="1"/>
          </p:cNvPicPr>
          <p:nvPr/>
        </p:nvPicPr>
        <p:blipFill>
          <a:blip r:embed="rId3"/>
          <a:srcRect/>
          <a:stretch>
            <a:fillRect/>
          </a:stretch>
        </p:blipFill>
        <p:spPr bwMode="auto">
          <a:xfrm>
            <a:off x="7130822" y="3761902"/>
            <a:ext cx="1797278" cy="1078367"/>
          </a:xfrm>
          <a:prstGeom prst="rect">
            <a:avLst/>
          </a:prstGeom>
          <a:noFill/>
        </p:spPr>
      </p:pic>
      <p:pic>
        <p:nvPicPr>
          <p:cNvPr id="67600" name="Picture 16" descr="C:\SLEFEBVR\BUILDS\TexResize\result.png"/>
          <p:cNvPicPr>
            <a:picLocks noChangeAspect="1" noChangeArrowheads="1"/>
          </p:cNvPicPr>
          <p:nvPr/>
        </p:nvPicPr>
        <p:blipFill>
          <a:blip r:embed="rId4"/>
          <a:srcRect/>
          <a:stretch>
            <a:fillRect/>
          </a:stretch>
        </p:blipFill>
        <p:spPr bwMode="auto">
          <a:xfrm>
            <a:off x="5342622" y="1149424"/>
            <a:ext cx="1614744" cy="3690845"/>
          </a:xfrm>
          <a:prstGeom prst="rect">
            <a:avLst/>
          </a:prstGeom>
          <a:noFill/>
        </p:spPr>
      </p:pic>
      <p:pic>
        <p:nvPicPr>
          <p:cNvPr id="67601" name="Picture 17" descr="C:\SLEFEBVR\BUILDS\TexResize\result.png"/>
          <p:cNvPicPr>
            <a:picLocks noChangeAspect="1" noChangeArrowheads="1"/>
          </p:cNvPicPr>
          <p:nvPr/>
        </p:nvPicPr>
        <p:blipFill>
          <a:blip r:embed="rId5"/>
          <a:srcRect/>
          <a:stretch>
            <a:fillRect/>
          </a:stretch>
        </p:blipFill>
        <p:spPr bwMode="auto">
          <a:xfrm>
            <a:off x="7144076" y="1177999"/>
            <a:ext cx="1660199" cy="2371712"/>
          </a:xfrm>
          <a:prstGeom prst="rect">
            <a:avLst/>
          </a:prstGeom>
          <a:noFill/>
        </p:spPr>
      </p:pic>
      <p:pic>
        <p:nvPicPr>
          <p:cNvPr id="67602" name="Picture 18" descr="C:\SLEFEBVR\BUILDS\TexResize\result.png"/>
          <p:cNvPicPr>
            <a:picLocks noChangeAspect="1" noChangeArrowheads="1"/>
          </p:cNvPicPr>
          <p:nvPr/>
        </p:nvPicPr>
        <p:blipFill>
          <a:blip r:embed="rId6"/>
          <a:srcRect/>
          <a:stretch>
            <a:fillRect/>
          </a:stretch>
        </p:blipFill>
        <p:spPr bwMode="auto">
          <a:xfrm>
            <a:off x="2552700" y="1197210"/>
            <a:ext cx="2608882" cy="2371711"/>
          </a:xfrm>
          <a:prstGeom prst="rect">
            <a:avLst/>
          </a:prstGeom>
          <a:noFill/>
        </p:spPr>
      </p:pic>
      <p:pic>
        <p:nvPicPr>
          <p:cNvPr id="67603" name="Picture 19" descr="C:\SLEFEBVR\BUILDS\TexResize\result.png"/>
          <p:cNvPicPr>
            <a:picLocks noChangeAspect="1" noChangeArrowheads="1"/>
          </p:cNvPicPr>
          <p:nvPr/>
        </p:nvPicPr>
        <p:blipFill>
          <a:blip r:embed="rId7"/>
          <a:srcRect/>
          <a:stretch>
            <a:fillRect/>
          </a:stretch>
        </p:blipFill>
        <p:spPr bwMode="auto">
          <a:xfrm>
            <a:off x="1279462" y="3761902"/>
            <a:ext cx="3882120" cy="1078367"/>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7" name="Picture 7" descr="C:\SLEFEBVR\BUILDS\TexResize\textures\small.2_-_Petit_Juas_1-DSC_162-00.png"/>
          <p:cNvPicPr>
            <a:picLocks noChangeAspect="1" noChangeArrowheads="1"/>
          </p:cNvPicPr>
          <p:nvPr/>
        </p:nvPicPr>
        <p:blipFill>
          <a:blip r:embed="rId2"/>
          <a:srcRect/>
          <a:stretch>
            <a:fillRect/>
          </a:stretch>
        </p:blipFill>
        <p:spPr bwMode="auto">
          <a:xfrm>
            <a:off x="176750" y="181533"/>
            <a:ext cx="2110483" cy="2110483"/>
          </a:xfrm>
          <a:prstGeom prst="rect">
            <a:avLst/>
          </a:prstGeom>
          <a:noFill/>
          <a:ln w="76200">
            <a:solidFill>
              <a:srgbClr val="FF0DD1"/>
            </a:solidFill>
          </a:ln>
        </p:spPr>
      </p:pic>
      <p:pic>
        <p:nvPicPr>
          <p:cNvPr id="29699" name="Picture 3" descr="C:\SLEFEBVR\BUILDS\TexResize\result.png"/>
          <p:cNvPicPr>
            <a:picLocks noChangeAspect="1" noChangeArrowheads="1"/>
          </p:cNvPicPr>
          <p:nvPr/>
        </p:nvPicPr>
        <p:blipFill>
          <a:blip r:embed="rId3"/>
          <a:srcRect/>
          <a:stretch>
            <a:fillRect/>
          </a:stretch>
        </p:blipFill>
        <p:spPr bwMode="auto">
          <a:xfrm>
            <a:off x="7019925" y="200025"/>
            <a:ext cx="1905000" cy="4762500"/>
          </a:xfrm>
          <a:prstGeom prst="rect">
            <a:avLst/>
          </a:prstGeom>
          <a:noFill/>
        </p:spPr>
      </p:pic>
      <p:pic>
        <p:nvPicPr>
          <p:cNvPr id="10" name="Picture 5" descr="C:\SLEFEBVR\BUILDS\TexResize\result.png"/>
          <p:cNvPicPr>
            <a:picLocks noChangeAspect="1" noChangeArrowheads="1"/>
          </p:cNvPicPr>
          <p:nvPr/>
        </p:nvPicPr>
        <p:blipFill>
          <a:blip r:embed="rId4"/>
          <a:srcRect/>
          <a:stretch>
            <a:fillRect/>
          </a:stretch>
        </p:blipFill>
        <p:spPr bwMode="auto">
          <a:xfrm>
            <a:off x="1039458" y="3533775"/>
            <a:ext cx="1428750" cy="1428750"/>
          </a:xfrm>
          <a:prstGeom prst="rect">
            <a:avLst/>
          </a:prstGeom>
          <a:noFill/>
        </p:spPr>
      </p:pic>
      <p:pic>
        <p:nvPicPr>
          <p:cNvPr id="30722" name="Picture 2" descr="C:\SLEFEBVR\BUILDS\TexResize\result.png"/>
          <p:cNvPicPr>
            <a:picLocks noChangeAspect="1" noChangeArrowheads="1"/>
          </p:cNvPicPr>
          <p:nvPr/>
        </p:nvPicPr>
        <p:blipFill>
          <a:blip r:embed="rId5"/>
          <a:srcRect/>
          <a:stretch>
            <a:fillRect/>
          </a:stretch>
        </p:blipFill>
        <p:spPr bwMode="auto">
          <a:xfrm>
            <a:off x="2659763" y="1704975"/>
            <a:ext cx="2857500" cy="2381250"/>
          </a:xfrm>
          <a:prstGeom prst="rect">
            <a:avLst/>
          </a:prstGeom>
          <a:noFill/>
        </p:spPr>
      </p:pic>
      <p:pic>
        <p:nvPicPr>
          <p:cNvPr id="30728" name="Picture 8" descr="C:\SLEFEBVR\BUILDS\TexResize\result.png"/>
          <p:cNvPicPr>
            <a:picLocks noChangeAspect="1" noChangeArrowheads="1"/>
          </p:cNvPicPr>
          <p:nvPr/>
        </p:nvPicPr>
        <p:blipFill>
          <a:blip r:embed="rId6"/>
          <a:srcRect/>
          <a:stretch>
            <a:fillRect/>
          </a:stretch>
        </p:blipFill>
        <p:spPr bwMode="auto">
          <a:xfrm>
            <a:off x="5743575" y="1152525"/>
            <a:ext cx="1047750" cy="3810000"/>
          </a:xfrm>
          <a:prstGeom prst="rect">
            <a:avLst/>
          </a:prstGeom>
          <a:noFill/>
        </p:spPr>
      </p:pic>
      <p:pic>
        <p:nvPicPr>
          <p:cNvPr id="20" name="Picture 12" descr="C:\SLEFEBVR\BUILDS\TexResize\result.png"/>
          <p:cNvPicPr>
            <a:picLocks noChangeAspect="1" noChangeArrowheads="1"/>
          </p:cNvPicPr>
          <p:nvPr/>
        </p:nvPicPr>
        <p:blipFill>
          <a:blip r:embed="rId7"/>
          <a:srcRect/>
          <a:stretch>
            <a:fillRect/>
          </a:stretch>
        </p:blipFill>
        <p:spPr bwMode="auto">
          <a:xfrm>
            <a:off x="2659763" y="4295775"/>
            <a:ext cx="2857500" cy="66675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743575" y="1152525"/>
            <a:ext cx="1047750" cy="3810000"/>
          </a:xfrm>
          <a:prstGeom prst="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659763" y="4277284"/>
            <a:ext cx="2857500" cy="666749"/>
          </a:xfrm>
          <a:prstGeom prst="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659763" y="1704975"/>
            <a:ext cx="2857500" cy="2381250"/>
          </a:xfrm>
          <a:prstGeom prst="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019925" y="200025"/>
            <a:ext cx="1905000" cy="4762500"/>
          </a:xfrm>
          <a:prstGeom prst="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4" descr="C:\SLEFEBVR\BUILDS\TexResize\result.seams.png"/>
          <p:cNvPicPr>
            <a:picLocks noChangeAspect="1" noChangeArrowheads="1"/>
          </p:cNvPicPr>
          <p:nvPr/>
        </p:nvPicPr>
        <p:blipFill>
          <a:blip r:embed="rId2">
            <a:clrChange>
              <a:clrFrom>
                <a:srgbClr val="0000FF"/>
              </a:clrFrom>
              <a:clrTo>
                <a:srgbClr val="0000FF">
                  <a:alpha val="0"/>
                </a:srgbClr>
              </a:clrTo>
            </a:clrChange>
          </a:blip>
          <a:srcRect/>
          <a:stretch>
            <a:fillRect/>
          </a:stretch>
        </p:blipFill>
        <p:spPr bwMode="auto">
          <a:xfrm>
            <a:off x="7019925" y="200025"/>
            <a:ext cx="1905000" cy="4762500"/>
          </a:xfrm>
          <a:prstGeom prst="rect">
            <a:avLst/>
          </a:prstGeom>
          <a:noFill/>
        </p:spPr>
      </p:pic>
      <p:pic>
        <p:nvPicPr>
          <p:cNvPr id="15" name="Picture 6" descr="C:\SLEFEBVR\BUILDS\TexResize\result.seams.png"/>
          <p:cNvPicPr>
            <a:picLocks noChangeAspect="1" noChangeArrowheads="1"/>
          </p:cNvPicPr>
          <p:nvPr/>
        </p:nvPicPr>
        <p:blipFill>
          <a:blip r:embed="rId3"/>
          <a:srcRect/>
          <a:stretch>
            <a:fillRect/>
          </a:stretch>
        </p:blipFill>
        <p:spPr bwMode="auto">
          <a:xfrm>
            <a:off x="1039458" y="3533775"/>
            <a:ext cx="1428750" cy="1428750"/>
          </a:xfrm>
          <a:prstGeom prst="rect">
            <a:avLst/>
          </a:prstGeom>
          <a:noFill/>
        </p:spPr>
      </p:pic>
      <p:pic>
        <p:nvPicPr>
          <p:cNvPr id="16" name="Picture 3" descr="C:\SLEFEBVR\BUILDS\TexResize\result.seams.png"/>
          <p:cNvPicPr>
            <a:picLocks noChangeAspect="1" noChangeArrowheads="1"/>
          </p:cNvPicPr>
          <p:nvPr/>
        </p:nvPicPr>
        <p:blipFill>
          <a:blip r:embed="rId4">
            <a:clrChange>
              <a:clrFrom>
                <a:srgbClr val="0000FF"/>
              </a:clrFrom>
              <a:clrTo>
                <a:srgbClr val="0000FF">
                  <a:alpha val="0"/>
                </a:srgbClr>
              </a:clrTo>
            </a:clrChange>
          </a:blip>
          <a:srcRect/>
          <a:stretch>
            <a:fillRect/>
          </a:stretch>
        </p:blipFill>
        <p:spPr bwMode="auto">
          <a:xfrm>
            <a:off x="2659763" y="1704975"/>
            <a:ext cx="2857500" cy="2381250"/>
          </a:xfrm>
          <a:prstGeom prst="rect">
            <a:avLst/>
          </a:prstGeom>
          <a:noFill/>
        </p:spPr>
      </p:pic>
      <p:pic>
        <p:nvPicPr>
          <p:cNvPr id="17" name="Picture 9" descr="C:\SLEFEBVR\BUILDS\TexResize\result.seams.png"/>
          <p:cNvPicPr>
            <a:picLocks noChangeAspect="1" noChangeArrowheads="1"/>
          </p:cNvPicPr>
          <p:nvPr/>
        </p:nvPicPr>
        <p:blipFill>
          <a:blip r:embed="rId5">
            <a:clrChange>
              <a:clrFrom>
                <a:srgbClr val="0000FF"/>
              </a:clrFrom>
              <a:clrTo>
                <a:srgbClr val="0000FF">
                  <a:alpha val="0"/>
                </a:srgbClr>
              </a:clrTo>
            </a:clrChange>
          </a:blip>
          <a:srcRect/>
          <a:stretch>
            <a:fillRect/>
          </a:stretch>
        </p:blipFill>
        <p:spPr bwMode="auto">
          <a:xfrm>
            <a:off x="5743575" y="1152525"/>
            <a:ext cx="1047750" cy="3810000"/>
          </a:xfrm>
          <a:prstGeom prst="rect">
            <a:avLst/>
          </a:prstGeom>
          <a:noFill/>
        </p:spPr>
      </p:pic>
      <p:pic>
        <p:nvPicPr>
          <p:cNvPr id="19" name="Picture 13" descr="C:\SLEFEBVR\BUILDS\TexResize\result.seams.png"/>
          <p:cNvPicPr>
            <a:picLocks noChangeAspect="1" noChangeArrowheads="1"/>
          </p:cNvPicPr>
          <p:nvPr/>
        </p:nvPicPr>
        <p:blipFill>
          <a:blip r:embed="rId6">
            <a:clrChange>
              <a:clrFrom>
                <a:srgbClr val="0000FF"/>
              </a:clrFrom>
              <a:clrTo>
                <a:srgbClr val="0000FF">
                  <a:alpha val="0"/>
                </a:srgbClr>
              </a:clrTo>
            </a:clrChange>
          </a:blip>
          <a:srcRect/>
          <a:stretch>
            <a:fillRect/>
          </a:stretch>
        </p:blipFill>
        <p:spPr bwMode="auto">
          <a:xfrm>
            <a:off x="2659763" y="4295775"/>
            <a:ext cx="2857500" cy="666750"/>
          </a:xfrm>
          <a:prstGeom prst="rect">
            <a:avLst/>
          </a:prstGeom>
          <a:noFill/>
        </p:spPr>
      </p:pic>
      <p:pic>
        <p:nvPicPr>
          <p:cNvPr id="21" name="Picture 7" descr="C:\SLEFEBVR\BUILDS\TexResize\textures\small.2_-_Petit_Juas_1-DSC_162-00.png"/>
          <p:cNvPicPr>
            <a:picLocks noChangeAspect="1" noChangeArrowheads="1"/>
          </p:cNvPicPr>
          <p:nvPr/>
        </p:nvPicPr>
        <p:blipFill>
          <a:blip r:embed="rId7"/>
          <a:srcRect/>
          <a:stretch>
            <a:fillRect/>
          </a:stretch>
        </p:blipFill>
        <p:spPr bwMode="auto">
          <a:xfrm>
            <a:off x="176750" y="181533"/>
            <a:ext cx="2110483" cy="2110483"/>
          </a:xfrm>
          <a:prstGeom prst="rect">
            <a:avLst/>
          </a:prstGeom>
          <a:noFill/>
          <a:ln w="76200">
            <a:solidFill>
              <a:srgbClr val="FF0DD1"/>
            </a:solid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9308" y="1381760"/>
            <a:ext cx="9421090" cy="482600"/>
          </a:xfrm>
          <a:prstGeom prst="rect">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13314" name="Titre 1"/>
          <p:cNvSpPr>
            <a:spLocks noGrp="1"/>
          </p:cNvSpPr>
          <p:nvPr>
            <p:ph type="title"/>
          </p:nvPr>
        </p:nvSpPr>
        <p:spPr>
          <a:xfrm>
            <a:off x="457200" y="3175"/>
            <a:ext cx="8229600" cy="857250"/>
          </a:xfrm>
        </p:spPr>
        <p:txBody>
          <a:bodyPr/>
          <a:lstStyle/>
          <a:p>
            <a:r>
              <a:rPr lang="en-US" smtClean="0">
                <a:latin typeface="Arial" charset="0"/>
                <a:cs typeface="Arial" charset="0"/>
              </a:rPr>
              <a:t>Overview</a:t>
            </a:r>
          </a:p>
        </p:txBody>
      </p:sp>
      <p:sp>
        <p:nvSpPr>
          <p:cNvPr id="13315" name="Espace réservé du contenu 2"/>
          <p:cNvSpPr>
            <a:spLocks noGrp="1"/>
          </p:cNvSpPr>
          <p:nvPr>
            <p:ph idx="1"/>
          </p:nvPr>
        </p:nvSpPr>
        <p:spPr>
          <a:xfrm>
            <a:off x="457200" y="828040"/>
            <a:ext cx="8020050" cy="3394075"/>
          </a:xfrm>
        </p:spPr>
        <p:txBody>
          <a:bodyPr/>
          <a:lstStyle/>
          <a:p>
            <a:pPr>
              <a:buNone/>
            </a:pPr>
            <a:endParaRPr lang="en-US" dirty="0" smtClean="0">
              <a:latin typeface="Arial" charset="0"/>
              <a:ea typeface="ＭＳ Ｐゴシック" pitchFamily="-112" charset="-128"/>
              <a:cs typeface="Arial" charset="0"/>
            </a:endParaRPr>
          </a:p>
          <a:p>
            <a:pPr>
              <a:buNone/>
            </a:pPr>
            <a:r>
              <a:rPr lang="en-US" dirty="0" smtClean="0">
                <a:latin typeface="Arial" charset="0"/>
                <a:ea typeface="ＭＳ Ｐゴシック" pitchFamily="-112" charset="-128"/>
                <a:cs typeface="Arial" charset="0"/>
              </a:rPr>
              <a:t>1 – Synthesis</a:t>
            </a:r>
          </a:p>
          <a:p>
            <a:endParaRPr lang="en-US" dirty="0" smtClean="0">
              <a:latin typeface="Arial" charset="0"/>
              <a:ea typeface="ＭＳ Ｐゴシック" pitchFamily="-112" charset="-128"/>
              <a:cs typeface="Arial" charset="0"/>
            </a:endParaRPr>
          </a:p>
          <a:p>
            <a:pPr>
              <a:buNone/>
            </a:pPr>
            <a:r>
              <a:rPr lang="en-US" dirty="0" smtClean="0">
                <a:latin typeface="Arial" charset="0"/>
                <a:ea typeface="ＭＳ Ｐゴシック" pitchFamily="-112" charset="-128"/>
                <a:cs typeface="Arial" charset="0"/>
              </a:rPr>
              <a:t>2 – Synthesis control</a:t>
            </a:r>
          </a:p>
          <a:p>
            <a:endParaRPr lang="en-US" dirty="0" smtClean="0">
              <a:latin typeface="Arial" charset="0"/>
              <a:ea typeface="ＭＳ Ｐゴシック" pitchFamily="-112" charset="-128"/>
              <a:cs typeface="Arial" charset="0"/>
            </a:endParaRPr>
          </a:p>
          <a:p>
            <a:pPr>
              <a:buNone/>
            </a:pPr>
            <a:r>
              <a:rPr lang="en-US" dirty="0" smtClean="0">
                <a:latin typeface="Arial" charset="0"/>
                <a:ea typeface="ＭＳ Ｐゴシック" pitchFamily="-112" charset="-128"/>
                <a:cs typeface="Arial" charset="0"/>
              </a:rPr>
              <a:t>3 – Rendering synthesized textures</a:t>
            </a:r>
          </a:p>
          <a:p>
            <a:pPr>
              <a:buNone/>
            </a:pPr>
            <a:endParaRPr lang="en-US" dirty="0" smtClean="0">
              <a:latin typeface="Arial" charset="0"/>
              <a:ea typeface="ＭＳ Ｐゴシック" pitchFamily="-112" charset="-128"/>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1" nodeType="clickEffect">
                                  <p:stCondLst>
                                    <p:cond delay="0"/>
                                  </p:stCondLst>
                                  <p:childTnLst>
                                    <p:animMotion origin="layout" path="M -2.5E-6 -2.09877E-6 L -2.5E-6 0.19877 " pathEditMode="relative" rAng="0" ptsTypes="AA">
                                      <p:cBhvr>
                                        <p:cTn id="10" dur="500" fill="hold"/>
                                        <p:tgtEl>
                                          <p:spTgt spid="4"/>
                                        </p:tgtEl>
                                        <p:attrNameLst>
                                          <p:attrName>ppt_x</p:attrName>
                                          <p:attrName>ppt_y</p:attrName>
                                        </p:attrNameLst>
                                      </p:cBhvr>
                                      <p:rCtr x="0" y="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0"/>
            <a:ext cx="8229600" cy="857250"/>
          </a:xfrm>
        </p:spPr>
        <p:txBody>
          <a:bodyPr/>
          <a:lstStyle/>
          <a:p>
            <a:r>
              <a:rPr lang="en-US" dirty="0" smtClean="0">
                <a:latin typeface="Arial" charset="0"/>
                <a:ea typeface="ＭＳ Ｐゴシック" pitchFamily="-112" charset="-128"/>
                <a:cs typeface="Arial" charset="0"/>
              </a:rPr>
              <a:t>Problem:  Repetitions on enlargements</a:t>
            </a:r>
            <a:endParaRPr lang="fr-FR" dirty="0" smtClean="0">
              <a:latin typeface="Arial" charset="0"/>
              <a:ea typeface="ＭＳ Ｐゴシック" pitchFamily="-112" charset="-128"/>
              <a:cs typeface="Arial" charset="0"/>
            </a:endParaRPr>
          </a:p>
        </p:txBody>
      </p:sp>
      <p:pic>
        <p:nvPicPr>
          <p:cNvPr id="5124" name="Image 6" descr="fig_repeats.png"/>
          <p:cNvPicPr>
            <a:picLocks noChangeAspect="1"/>
          </p:cNvPicPr>
          <p:nvPr/>
        </p:nvPicPr>
        <p:blipFill>
          <a:blip r:embed="rId3"/>
          <a:srcRect r="75100"/>
          <a:stretch>
            <a:fillRect/>
          </a:stretch>
        </p:blipFill>
        <p:spPr bwMode="auto">
          <a:xfrm>
            <a:off x="2837359" y="1503363"/>
            <a:ext cx="3457575" cy="3359150"/>
          </a:xfrm>
          <a:prstGeom prst="rect">
            <a:avLst/>
          </a:prstGeom>
          <a:noFill/>
          <a:ln w="9525">
            <a:noFill/>
            <a:miter lim="800000"/>
            <a:headEnd/>
            <a:tailEnd/>
          </a:ln>
        </p:spPr>
      </p:pic>
      <p:sp>
        <p:nvSpPr>
          <p:cNvPr id="7" name="Ellipse 6"/>
          <p:cNvSpPr/>
          <p:nvPr/>
        </p:nvSpPr>
        <p:spPr>
          <a:xfrm>
            <a:off x="4212270" y="1230164"/>
            <a:ext cx="1381468" cy="848616"/>
          </a:xfrm>
          <a:prstGeom prst="ellipse">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à coins arrondis 5"/>
          <p:cNvSpPr/>
          <p:nvPr/>
        </p:nvSpPr>
        <p:spPr>
          <a:xfrm>
            <a:off x="-298450" y="1446213"/>
            <a:ext cx="5143500" cy="619125"/>
          </a:xfrm>
          <a:prstGeom prst="roundRect">
            <a:avLst>
              <a:gd name="adj" fmla="val 29100"/>
            </a:avLst>
          </a:prstGeom>
          <a:solidFill>
            <a:srgbClr val="CCFF9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3075" name="Title 1"/>
          <p:cNvSpPr>
            <a:spLocks noGrp="1"/>
          </p:cNvSpPr>
          <p:nvPr>
            <p:ph type="title"/>
          </p:nvPr>
        </p:nvSpPr>
        <p:spPr/>
        <p:txBody>
          <a:bodyPr/>
          <a:lstStyle/>
          <a:p>
            <a:r>
              <a:rPr lang="en-US" dirty="0" smtClean="0">
                <a:latin typeface="Arial" charset="0"/>
                <a:ea typeface="ＭＳ Ｐゴシック" pitchFamily="-112" charset="-128"/>
                <a:cs typeface="Arial" charset="0"/>
              </a:rPr>
              <a:t>Synthesis Control</a:t>
            </a:r>
            <a:endParaRPr lang="fr-FR" dirty="0" smtClean="0">
              <a:solidFill>
                <a:srgbClr val="FF0000"/>
              </a:solidFill>
              <a:latin typeface="Arial" charset="0"/>
              <a:ea typeface="ＭＳ Ｐゴシック" pitchFamily="-112" charset="-128"/>
              <a:cs typeface="Arial" charset="0"/>
            </a:endParaRPr>
          </a:p>
        </p:txBody>
      </p:sp>
      <p:sp>
        <p:nvSpPr>
          <p:cNvPr id="3076" name="Content Placeholder 2"/>
          <p:cNvSpPr>
            <a:spLocks noGrp="1"/>
          </p:cNvSpPr>
          <p:nvPr>
            <p:ph idx="4294967295"/>
          </p:nvPr>
        </p:nvSpPr>
        <p:spPr>
          <a:xfrm>
            <a:off x="0" y="1490663"/>
            <a:ext cx="4811713" cy="1585912"/>
          </a:xfrm>
        </p:spPr>
        <p:txBody>
          <a:bodyPr/>
          <a:lstStyle/>
          <a:p>
            <a:pPr marL="514350" indent="-514350">
              <a:buFont typeface="Calibri" pitchFamily="-108" charset="0"/>
              <a:buAutoNum type="arabicPeriod"/>
            </a:pPr>
            <a:r>
              <a:rPr lang="en-US" smtClean="0">
                <a:latin typeface="Arial" charset="0"/>
                <a:ea typeface="ＭＳ Ｐゴシック" pitchFamily="-112" charset="-128"/>
                <a:cs typeface="Arial" charset="0"/>
              </a:rPr>
              <a:t>Limit unnatural repetitions</a:t>
            </a:r>
          </a:p>
          <a:p>
            <a:pPr marL="514350" indent="-514350">
              <a:buFont typeface="Calibri" pitchFamily="-108" charset="0"/>
              <a:buAutoNum type="arabicPeriod"/>
            </a:pPr>
            <a:r>
              <a:rPr lang="en-US" smtClean="0">
                <a:latin typeface="Arial" charset="0"/>
                <a:ea typeface="ＭＳ Ｐゴシック" pitchFamily="-112" charset="-128"/>
                <a:cs typeface="Arial" charset="0"/>
              </a:rPr>
              <a:t>Synthesis variations</a:t>
            </a:r>
            <a:endParaRPr lang="fr-FR" smtClean="0">
              <a:latin typeface="Arial" charset="0"/>
              <a:ea typeface="ＭＳ Ｐゴシック" pitchFamily="-112" charset="-128"/>
              <a:cs typeface="Arial" charset="0"/>
            </a:endParaRPr>
          </a:p>
          <a:p>
            <a:pPr marL="514350" indent="-514350">
              <a:buFont typeface="Calibri" pitchFamily="-108" charset="0"/>
              <a:buAutoNum type="arabicPeriod"/>
            </a:pPr>
            <a:r>
              <a:rPr lang="en-US" smtClean="0">
                <a:latin typeface="Arial" charset="0"/>
                <a:ea typeface="ＭＳ Ｐゴシック" pitchFamily="-112" charset="-128"/>
                <a:cs typeface="Arial" charset="0"/>
              </a:rPr>
              <a:t>Position a feature</a:t>
            </a:r>
          </a:p>
        </p:txBody>
      </p:sp>
      <p:grpSp>
        <p:nvGrpSpPr>
          <p:cNvPr id="2" name="Groupe 7"/>
          <p:cNvGrpSpPr>
            <a:grpSpLocks/>
          </p:cNvGrpSpPr>
          <p:nvPr/>
        </p:nvGrpSpPr>
        <p:grpSpPr bwMode="auto">
          <a:xfrm>
            <a:off x="5634038" y="-1725613"/>
            <a:ext cx="4424362" cy="1492250"/>
            <a:chOff x="4719638" y="1528763"/>
            <a:chExt cx="4424362" cy="1492250"/>
          </a:xfrm>
        </p:grpSpPr>
        <p:sp>
          <p:nvSpPr>
            <p:cNvPr id="3" name="Content Placeholder 2"/>
            <p:cNvSpPr txBox="1">
              <a:spLocks/>
            </p:cNvSpPr>
            <p:nvPr/>
          </p:nvSpPr>
          <p:spPr bwMode="auto">
            <a:xfrm>
              <a:off x="4916488" y="2005013"/>
              <a:ext cx="4227512" cy="539750"/>
            </a:xfrm>
            <a:prstGeom prst="rect">
              <a:avLst/>
            </a:prstGeom>
            <a:noFill/>
            <a:ln w="28575">
              <a:noFill/>
              <a:miter lim="800000"/>
              <a:headEnd/>
              <a:tailEnd/>
            </a:ln>
          </p:spPr>
          <p:txBody>
            <a:bodyPr/>
            <a:lstStyle/>
            <a:p>
              <a:pPr marL="342900" indent="-342900" eaLnBrk="0" hangingPunct="0">
                <a:spcBef>
                  <a:spcPct val="20000"/>
                </a:spcBef>
                <a:defRPr/>
              </a:pPr>
              <a:r>
                <a:rPr lang="en-US" sz="2800" dirty="0">
                  <a:solidFill>
                    <a:srgbClr val="F02EA1"/>
                  </a:solidFill>
                  <a:cs typeface="Arial" charset="0"/>
                </a:rPr>
                <a:t>Edge pruning </a:t>
              </a:r>
              <a:r>
                <a:rPr lang="en-US" sz="2800" dirty="0">
                  <a:solidFill>
                    <a:prstClr val="black"/>
                  </a:solidFill>
                  <a:cs typeface="Arial" charset="0"/>
                </a:rPr>
                <a:t>in the </a:t>
              </a:r>
              <a:r>
                <a:rPr lang="en-US" sz="2800" spc="-150" dirty="0">
                  <a:solidFill>
                    <a:prstClr val="black"/>
                  </a:solidFill>
                  <a:cs typeface="Arial" charset="0"/>
                </a:rPr>
                <a:t>graph</a:t>
              </a:r>
              <a:endParaRPr lang="fr-FR" sz="2800" spc="-150" dirty="0">
                <a:solidFill>
                  <a:prstClr val="black"/>
                </a:solidFill>
                <a:cs typeface="Arial" charset="0"/>
              </a:endParaRPr>
            </a:p>
          </p:txBody>
        </p:sp>
        <p:sp>
          <p:nvSpPr>
            <p:cNvPr id="7" name="Accolade fermante 6"/>
            <p:cNvSpPr/>
            <p:nvPr/>
          </p:nvSpPr>
          <p:spPr>
            <a:xfrm>
              <a:off x="4719638" y="1528763"/>
              <a:ext cx="258762" cy="1492250"/>
            </a:xfrm>
            <a:prstGeom prst="rightBrace">
              <a:avLst>
                <a:gd name="adj1" fmla="val 56174"/>
                <a:gd name="adj2" fmla="val 50000"/>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dirty="0">
                <a:solidFill>
                  <a:prstClr val="black"/>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5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xit" presetSubtype="2" accel="50000" fill="hold" nodeType="withEffect">
                                  <p:stCondLst>
                                    <p:cond delay="0"/>
                                  </p:stCondLst>
                                  <p:childTnLst>
                                    <p:anim calcmode="lin" valueType="num">
                                      <p:cBhvr additive="base">
                                        <p:cTn id="10" dur="500"/>
                                        <p:tgtEl>
                                          <p:spTgt spid="2"/>
                                        </p:tgtEl>
                                        <p:attrNameLst>
                                          <p:attrName>ppt_x</p:attrName>
                                        </p:attrNameLst>
                                      </p:cBhvr>
                                      <p:tavLst>
                                        <p:tav tm="0">
                                          <p:val>
                                            <p:strVal val="ppt_x"/>
                                          </p:val>
                                        </p:tav>
                                        <p:tav tm="100000">
                                          <p:val>
                                            <p:strVal val="1+ppt_w/2"/>
                                          </p:val>
                                        </p:tav>
                                      </p:tavLst>
                                    </p:anim>
                                    <p:anim calcmode="lin" valueType="num">
                                      <p:cBhvr additive="base">
                                        <p:cTn id="11" dur="500"/>
                                        <p:tgtEl>
                                          <p:spTgt spid="2"/>
                                        </p:tgtEl>
                                        <p:attrNameLst>
                                          <p:attrName>ppt_y</p:attrName>
                                        </p:attrNameLst>
                                      </p:cBhvr>
                                      <p:tavLst>
                                        <p:tav tm="0">
                                          <p:val>
                                            <p:strVal val="ppt_y"/>
                                          </p:val>
                                        </p:tav>
                                        <p:tav tm="100000">
                                          <p:val>
                                            <p:strVal val="ppt_y"/>
                                          </p:val>
                                        </p:tav>
                                      </p:tavLst>
                                    </p:anim>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itre 1"/>
          <p:cNvSpPr>
            <a:spLocks noGrp="1"/>
          </p:cNvSpPr>
          <p:nvPr>
            <p:ph type="title"/>
          </p:nvPr>
        </p:nvSpPr>
        <p:spPr>
          <a:xfrm>
            <a:off x="457200" y="3175"/>
            <a:ext cx="8229600" cy="857250"/>
          </a:xfrm>
        </p:spPr>
        <p:txBody>
          <a:bodyPr/>
          <a:lstStyle/>
          <a:p>
            <a:r>
              <a:rPr lang="en-US" smtClean="0">
                <a:latin typeface="Arial" charset="0"/>
                <a:cs typeface="Arial" charset="0"/>
              </a:rPr>
              <a:t>Difficulties</a:t>
            </a:r>
          </a:p>
        </p:txBody>
      </p:sp>
      <p:sp>
        <p:nvSpPr>
          <p:cNvPr id="5123" name="Espace réservé du contenu 2"/>
          <p:cNvSpPr>
            <a:spLocks noGrp="1"/>
          </p:cNvSpPr>
          <p:nvPr>
            <p:ph idx="1"/>
          </p:nvPr>
        </p:nvSpPr>
        <p:spPr>
          <a:xfrm>
            <a:off x="457200" y="1200150"/>
            <a:ext cx="8229600" cy="2930525"/>
          </a:xfrm>
        </p:spPr>
        <p:txBody>
          <a:bodyPr/>
          <a:lstStyle/>
          <a:p>
            <a:r>
              <a:rPr lang="en-US" dirty="0" smtClean="0">
                <a:latin typeface="Arial" charset="0"/>
                <a:ea typeface="ＭＳ Ｐゴシック" pitchFamily="-112" charset="-128"/>
                <a:cs typeface="Arial" charset="0"/>
              </a:rPr>
              <a:t>Large, interactive environments</a:t>
            </a:r>
          </a:p>
          <a:p>
            <a:r>
              <a:rPr lang="en-US" dirty="0" smtClean="0">
                <a:latin typeface="Arial" charset="0"/>
                <a:ea typeface="ＭＳ Ｐゴシック" pitchFamily="-112" charset="-128"/>
                <a:cs typeface="Arial" charset="0"/>
              </a:rPr>
              <a:t>Strong authoring and memory constraints</a:t>
            </a:r>
          </a:p>
          <a:p>
            <a:endParaRPr lang="en-US" dirty="0" smtClean="0">
              <a:latin typeface="Arial" charset="0"/>
              <a:ea typeface="ＭＳ Ｐゴシック" pitchFamily="-112" charset="-128"/>
              <a:cs typeface="Arial" charset="0"/>
            </a:endParaRPr>
          </a:p>
          <a:p>
            <a:pPr>
              <a:buFont typeface="Wingdings" pitchFamily="2" charset="2"/>
              <a:buChar char="è"/>
            </a:pPr>
            <a:r>
              <a:rPr lang="en-US" dirty="0" smtClean="0">
                <a:latin typeface="Arial" charset="0"/>
                <a:ea typeface="ＭＳ Ｐゴシック" pitchFamily="-112" charset="-128"/>
                <a:cs typeface="Arial" charset="0"/>
              </a:rPr>
              <a:t> Small set of carefully designed textures</a:t>
            </a:r>
          </a:p>
          <a:p>
            <a:pPr>
              <a:buFont typeface="Wingdings" pitchFamily="2" charset="2"/>
              <a:buChar char="è"/>
            </a:pPr>
            <a:r>
              <a:rPr lang="en-US" dirty="0" smtClean="0">
                <a:latin typeface="Arial" charset="0"/>
                <a:ea typeface="ＭＳ Ｐゴシック" pitchFamily="-112" charset="-128"/>
                <a:cs typeface="Arial" charset="0"/>
              </a:rPr>
              <a:t> Used on a variety of surfaces</a:t>
            </a:r>
          </a:p>
          <a:p>
            <a:endParaRPr lang="en-US" dirty="0" smtClean="0">
              <a:latin typeface="Arial" charset="0"/>
              <a:ea typeface="ＭＳ Ｐゴシック" pitchFamily="-112" charset="-128"/>
              <a:cs typeface="Arial" charset="0"/>
            </a:endParaRPr>
          </a:p>
        </p:txBody>
      </p:sp>
      <p:grpSp>
        <p:nvGrpSpPr>
          <p:cNvPr id="15" name="Groupe 14"/>
          <p:cNvGrpSpPr/>
          <p:nvPr/>
        </p:nvGrpSpPr>
        <p:grpSpPr>
          <a:xfrm>
            <a:off x="5684362" y="3291840"/>
            <a:ext cx="3261518" cy="1752600"/>
            <a:chOff x="5684362" y="3291840"/>
            <a:chExt cx="3261518" cy="1752600"/>
          </a:xfrm>
        </p:grpSpPr>
        <p:grpSp>
          <p:nvGrpSpPr>
            <p:cNvPr id="13" name="Groupe 12"/>
            <p:cNvGrpSpPr/>
            <p:nvPr/>
          </p:nvGrpSpPr>
          <p:grpSpPr>
            <a:xfrm>
              <a:off x="5684362" y="3291840"/>
              <a:ext cx="3261518" cy="1752600"/>
              <a:chOff x="5684362" y="3291840"/>
              <a:chExt cx="3261518" cy="1752600"/>
            </a:xfrm>
          </p:grpSpPr>
          <p:pic>
            <p:nvPicPr>
              <p:cNvPr id="5124" name="Picture 4" descr="C:\SLEFEBVR\PROJECTS\TexResize\textures\crate_6.jpg"/>
              <p:cNvPicPr>
                <a:picLocks noChangeAspect="1" noChangeArrowheads="1"/>
              </p:cNvPicPr>
              <p:nvPr/>
            </p:nvPicPr>
            <p:blipFill>
              <a:blip r:embed="rId3"/>
              <a:srcRect/>
              <a:stretch>
                <a:fillRect/>
              </a:stretch>
            </p:blipFill>
            <p:spPr bwMode="auto">
              <a:xfrm>
                <a:off x="5684362" y="3870960"/>
                <a:ext cx="881062" cy="917575"/>
              </a:xfrm>
              <a:prstGeom prst="rect">
                <a:avLst/>
              </a:prstGeom>
              <a:noFill/>
              <a:ln w="9525">
                <a:noFill/>
                <a:miter lim="800000"/>
                <a:headEnd/>
                <a:tailEnd/>
              </a:ln>
            </p:spPr>
          </p:pic>
          <p:sp>
            <p:nvSpPr>
              <p:cNvPr id="6" name="Rectangle 5"/>
              <p:cNvSpPr/>
              <p:nvPr/>
            </p:nvSpPr>
            <p:spPr>
              <a:xfrm>
                <a:off x="7536180" y="3291840"/>
                <a:ext cx="327660" cy="5791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8153400" y="3467100"/>
                <a:ext cx="792480" cy="40386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8183880" y="4130675"/>
                <a:ext cx="640080" cy="63182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338060" y="4244340"/>
                <a:ext cx="647700" cy="25146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7536180" y="4762500"/>
                <a:ext cx="449580" cy="2819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Connecteur droit avec flèche 11"/>
              <p:cNvCxnSpPr/>
              <p:nvPr/>
            </p:nvCxnSpPr>
            <p:spPr>
              <a:xfrm>
                <a:off x="6690360" y="4244340"/>
                <a:ext cx="388620" cy="1588"/>
              </a:xfrm>
              <a:prstGeom prst="straightConnector1">
                <a:avLst/>
              </a:prstGeom>
              <a:ln w="57150">
                <a:solidFill>
                  <a:schemeClr val="tx1"/>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grpSp>
        <p:sp>
          <p:nvSpPr>
            <p:cNvPr id="14" name="ZoneTexte 13"/>
            <p:cNvSpPr txBox="1"/>
            <p:nvPr/>
          </p:nvSpPr>
          <p:spPr>
            <a:xfrm>
              <a:off x="6690360" y="3761343"/>
              <a:ext cx="312906" cy="369332"/>
            </a:xfrm>
            <a:prstGeom prst="rect">
              <a:avLst/>
            </a:prstGeom>
            <a:noFill/>
          </p:spPr>
          <p:txBody>
            <a:bodyPr wrap="none" rtlCol="0">
              <a:spAutoFit/>
            </a:bodyPr>
            <a:lstStyle/>
            <a:p>
              <a:r>
                <a:rPr lang="en-US" dirty="0" smtClean="0"/>
                <a:t>?</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latin typeface="Arial" charset="0"/>
                <a:ea typeface="ＭＳ Ｐゴシック" pitchFamily="-112" charset="-128"/>
                <a:cs typeface="Arial" charset="0"/>
              </a:rPr>
              <a:t>Limiting Repetitions</a:t>
            </a:r>
            <a:endParaRPr lang="fr-FR" smtClean="0">
              <a:latin typeface="Arial" charset="0"/>
              <a:ea typeface="ＭＳ Ｐゴシック" pitchFamily="-112" charset="-128"/>
              <a:cs typeface="Arial" charset="0"/>
            </a:endParaRPr>
          </a:p>
        </p:txBody>
      </p:sp>
      <p:sp>
        <p:nvSpPr>
          <p:cNvPr id="4099" name="Content Placeholder 2"/>
          <p:cNvSpPr>
            <a:spLocks noGrp="1"/>
          </p:cNvSpPr>
          <p:nvPr>
            <p:ph idx="1"/>
          </p:nvPr>
        </p:nvSpPr>
        <p:spPr>
          <a:xfrm>
            <a:off x="249238" y="746125"/>
            <a:ext cx="8701087" cy="552450"/>
          </a:xfrm>
        </p:spPr>
        <p:txBody>
          <a:bodyPr/>
          <a:lstStyle/>
          <a:p>
            <a:pPr>
              <a:buFont typeface="Arial" charset="0"/>
              <a:buNone/>
            </a:pPr>
            <a:r>
              <a:rPr lang="en-US" dirty="0" smtClean="0">
                <a:latin typeface="Arial" charset="0"/>
                <a:ea typeface="ＭＳ Ｐゴシック" pitchFamily="-112" charset="-128"/>
                <a:cs typeface="Arial" charset="0"/>
              </a:rPr>
              <a:t>Problem:</a:t>
            </a:r>
            <a:r>
              <a:rPr lang="en-US" dirty="0" smtClean="0">
                <a:solidFill>
                  <a:srgbClr val="F02EA1"/>
                </a:solidFill>
                <a:latin typeface="Arial" charset="0"/>
                <a:ea typeface="ＭＳ Ｐゴシック" pitchFamily="-112" charset="-128"/>
                <a:cs typeface="Arial" charset="0"/>
              </a:rPr>
              <a:t> Start edge</a:t>
            </a:r>
            <a:r>
              <a:rPr lang="en-US" dirty="0" smtClean="0">
                <a:latin typeface="Arial" charset="0"/>
                <a:ea typeface="ＭＳ Ｐゴシック" pitchFamily="-112" charset="-128"/>
                <a:cs typeface="Arial" charset="0"/>
              </a:rPr>
              <a:t> has </a:t>
            </a:r>
            <a:r>
              <a:rPr lang="en-US" dirty="0" smtClean="0">
                <a:solidFill>
                  <a:srgbClr val="F02EA1"/>
                </a:solidFill>
                <a:latin typeface="Arial" charset="0"/>
                <a:ea typeface="ＭＳ Ｐゴシック" pitchFamily="-112" charset="-128"/>
                <a:cs typeface="Arial" charset="0"/>
              </a:rPr>
              <a:t>small width </a:t>
            </a:r>
            <a:r>
              <a:rPr lang="en-US" dirty="0" smtClean="0">
                <a:latin typeface="Arial" charset="0"/>
                <a:ea typeface="ＭＳ Ｐゴシック" pitchFamily="-112" charset="-128"/>
                <a:cs typeface="Arial" charset="0"/>
              </a:rPr>
              <a:t>&amp;</a:t>
            </a:r>
            <a:r>
              <a:rPr lang="en-US" dirty="0" smtClean="0">
                <a:solidFill>
                  <a:srgbClr val="F02EA1"/>
                </a:solidFill>
                <a:latin typeface="Arial" charset="0"/>
                <a:ea typeface="ＭＳ Ｐゴシック" pitchFamily="-112" charset="-128"/>
                <a:cs typeface="Arial" charset="0"/>
              </a:rPr>
              <a:t> small cost</a:t>
            </a:r>
            <a:endParaRPr lang="fr-FR" dirty="0" smtClean="0">
              <a:latin typeface="Arial" charset="0"/>
              <a:ea typeface="ＭＳ Ｐゴシック" pitchFamily="-112" charset="-128"/>
              <a:cs typeface="Arial" charset="0"/>
            </a:endParaRPr>
          </a:p>
        </p:txBody>
      </p:sp>
      <p:pic>
        <p:nvPicPr>
          <p:cNvPr id="4100" name="Image 6" descr="fig_repeats.png"/>
          <p:cNvPicPr>
            <a:picLocks noChangeAspect="1"/>
          </p:cNvPicPr>
          <p:nvPr/>
        </p:nvPicPr>
        <p:blipFill>
          <a:blip r:embed="rId3"/>
          <a:srcRect r="50166"/>
          <a:stretch>
            <a:fillRect/>
          </a:stretch>
        </p:blipFill>
        <p:spPr bwMode="auto">
          <a:xfrm>
            <a:off x="1006475" y="1503363"/>
            <a:ext cx="6919913" cy="3359150"/>
          </a:xfrm>
          <a:prstGeom prst="rect">
            <a:avLst/>
          </a:prstGeom>
          <a:noFill/>
          <a:ln w="9525">
            <a:noFill/>
            <a:miter lim="800000"/>
            <a:headEnd/>
            <a:tailEnd/>
          </a:ln>
        </p:spPr>
      </p:pic>
      <p:sp>
        <p:nvSpPr>
          <p:cNvPr id="5" name="Ellipse 4"/>
          <p:cNvSpPr/>
          <p:nvPr/>
        </p:nvSpPr>
        <p:spPr>
          <a:xfrm>
            <a:off x="2386013" y="1387475"/>
            <a:ext cx="1239837" cy="473075"/>
          </a:xfrm>
          <a:prstGeom prst="ellipse">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fr-FR">
              <a:solidFill>
                <a:prstClr val="black"/>
              </a:solidFill>
            </a:endParaRPr>
          </a:p>
        </p:txBody>
      </p:sp>
      <p:sp>
        <p:nvSpPr>
          <p:cNvPr id="7" name="Rectangle à coins arrondis 6"/>
          <p:cNvSpPr/>
          <p:nvPr/>
        </p:nvSpPr>
        <p:spPr>
          <a:xfrm>
            <a:off x="6205538" y="1406525"/>
            <a:ext cx="1103312" cy="3522663"/>
          </a:xfrm>
          <a:prstGeom prst="round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fr-FR">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par>
                          <p:cTn id="9" fill="hold">
                            <p:stCondLst>
                              <p:cond delay="0"/>
                            </p:stCondLst>
                            <p:childTnLst>
                              <p:par>
                                <p:cTn id="10" presetID="35" presetClass="emph" presetSubtype="0" repeatCount="3000" fill="hold" grpId="1" nodeType="afterEffect">
                                  <p:stCondLst>
                                    <p:cond delay="0"/>
                                  </p:stCondLst>
                                  <p:childTnLst>
                                    <p:anim calcmode="discrete" valueType="str">
                                      <p:cBhvr>
                                        <p:cTn id="11" dur="500" fill="hold"/>
                                        <p:tgtEl>
                                          <p:spTgt spid="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Image 6" descr="fig_repeats.png"/>
          <p:cNvPicPr>
            <a:picLocks noChangeAspect="1"/>
          </p:cNvPicPr>
          <p:nvPr/>
        </p:nvPicPr>
        <p:blipFill>
          <a:blip r:embed="rId4"/>
          <a:srcRect r="50166"/>
          <a:stretch>
            <a:fillRect/>
          </a:stretch>
        </p:blipFill>
        <p:spPr bwMode="auto">
          <a:xfrm>
            <a:off x="1006475" y="1503363"/>
            <a:ext cx="6919913" cy="3359150"/>
          </a:xfrm>
          <a:prstGeom prst="rect">
            <a:avLst/>
          </a:prstGeom>
          <a:noFill/>
          <a:ln w="9525">
            <a:noFill/>
            <a:miter lim="800000"/>
            <a:headEnd/>
            <a:tailEnd/>
          </a:ln>
        </p:spPr>
      </p:pic>
      <p:sp>
        <p:nvSpPr>
          <p:cNvPr id="1030" name="Title 1"/>
          <p:cNvSpPr>
            <a:spLocks noGrp="1"/>
          </p:cNvSpPr>
          <p:nvPr>
            <p:ph type="title"/>
          </p:nvPr>
        </p:nvSpPr>
        <p:spPr/>
        <p:txBody>
          <a:bodyPr/>
          <a:lstStyle/>
          <a:p>
            <a:r>
              <a:rPr lang="en-US" smtClean="0">
                <a:latin typeface="Arial" charset="0"/>
                <a:ea typeface="ＭＳ Ｐゴシック" pitchFamily="-112" charset="-128"/>
                <a:cs typeface="Arial" charset="0"/>
              </a:rPr>
              <a:t>Frequency View</a:t>
            </a:r>
            <a:endParaRPr lang="fr-FR" smtClean="0">
              <a:latin typeface="Arial" charset="0"/>
              <a:ea typeface="ＭＳ Ｐゴシック" pitchFamily="-112" charset="-128"/>
              <a:cs typeface="Arial" charset="0"/>
            </a:endParaRPr>
          </a:p>
        </p:txBody>
      </p:sp>
      <p:sp>
        <p:nvSpPr>
          <p:cNvPr id="4099" name="Content Placeholder 2"/>
          <p:cNvSpPr>
            <a:spLocks noGrp="1"/>
          </p:cNvSpPr>
          <p:nvPr>
            <p:ph idx="1"/>
          </p:nvPr>
        </p:nvSpPr>
        <p:spPr>
          <a:xfrm>
            <a:off x="249238" y="933450"/>
            <a:ext cx="8701087" cy="522288"/>
          </a:xfrm>
        </p:spPr>
        <p:txBody>
          <a:bodyPr/>
          <a:lstStyle/>
          <a:p>
            <a:pPr>
              <a:buFont typeface="Arial" charset="0"/>
              <a:buNone/>
            </a:pPr>
            <a:r>
              <a:rPr lang="en-US" smtClean="0">
                <a:solidFill>
                  <a:srgbClr val="F02EA1"/>
                </a:solidFill>
                <a:latin typeface="Arial" charset="0"/>
                <a:ea typeface="ＭＳ Ｐゴシック" pitchFamily="-112" charset="-128"/>
                <a:cs typeface="Arial" charset="0"/>
              </a:rPr>
              <a:t>Goal</a:t>
            </a:r>
            <a:r>
              <a:rPr lang="en-US" smtClean="0">
                <a:latin typeface="Arial" charset="0"/>
                <a:ea typeface="ＭＳ Ｐゴシック" pitchFamily="-112" charset="-128"/>
                <a:cs typeface="Arial" charset="0"/>
              </a:rPr>
              <a:t>: limit frequency of a source pixel into output</a:t>
            </a:r>
            <a:endParaRPr lang="fr-FR" smtClean="0">
              <a:latin typeface="Arial" charset="0"/>
              <a:ea typeface="ＭＳ Ｐゴシック" pitchFamily="-112" charset="-128"/>
              <a:cs typeface="Arial" charset="0"/>
            </a:endParaRPr>
          </a:p>
        </p:txBody>
      </p:sp>
      <p:sp>
        <p:nvSpPr>
          <p:cNvPr id="9" name="Content Placeholder 2"/>
          <p:cNvSpPr txBox="1">
            <a:spLocks/>
          </p:cNvSpPr>
          <p:nvPr/>
        </p:nvSpPr>
        <p:spPr bwMode="auto">
          <a:xfrm>
            <a:off x="249238" y="1455738"/>
            <a:ext cx="8208962" cy="963612"/>
          </a:xfrm>
          <a:prstGeom prst="rect">
            <a:avLst/>
          </a:prstGeom>
          <a:noFill/>
          <a:ln w="9525">
            <a:noFill/>
            <a:miter lim="800000"/>
            <a:headEnd/>
            <a:tailEnd/>
          </a:ln>
        </p:spPr>
        <p:txBody>
          <a:bodyPr/>
          <a:lstStyle/>
          <a:p>
            <a:pPr marL="342900" indent="-342900" eaLnBrk="0" hangingPunct="0">
              <a:spcBef>
                <a:spcPct val="20000"/>
              </a:spcBef>
            </a:pPr>
            <a:r>
              <a:rPr lang="en-US" sz="2800" smtClean="0">
                <a:solidFill>
                  <a:prstClr val="black"/>
                </a:solidFill>
                <a:cs typeface="Arial" charset="0"/>
              </a:rPr>
              <a:t>Traversing a growth-edge:</a:t>
            </a:r>
          </a:p>
          <a:p>
            <a:pPr marL="342900" indent="-342900" eaLnBrk="0" hangingPunct="0">
              <a:spcBef>
                <a:spcPct val="20000"/>
              </a:spcBef>
            </a:pPr>
            <a:r>
              <a:rPr lang="en-US" sz="2800" smtClean="0">
                <a:solidFill>
                  <a:srgbClr val="00B050"/>
                </a:solidFill>
                <a:cs typeface="Arial" charset="0"/>
              </a:rPr>
              <a:t>          (c,x) </a:t>
            </a:r>
            <a:r>
              <a:rPr lang="en-US" sz="2800" smtClean="0">
                <a:solidFill>
                  <a:prstClr val="black"/>
                </a:solidFill>
                <a:cs typeface="Arial" charset="0"/>
              </a:rPr>
              <a:t>→ </a:t>
            </a:r>
            <a:r>
              <a:rPr lang="en-US" sz="2800" smtClean="0">
                <a:solidFill>
                  <a:srgbClr val="FFC000"/>
                </a:solidFill>
                <a:cs typeface="Arial" charset="0"/>
              </a:rPr>
              <a:t>(f,y) </a:t>
            </a:r>
            <a:r>
              <a:rPr lang="en-US" sz="2800" smtClean="0">
                <a:solidFill>
                  <a:prstClr val="black"/>
                </a:solidFill>
                <a:cs typeface="Arial" charset="0"/>
              </a:rPr>
              <a:t>copies pixels</a:t>
            </a:r>
            <a:r>
              <a:rPr lang="en-US" sz="2800" smtClean="0">
                <a:solidFill>
                  <a:srgbClr val="F02EA1"/>
                </a:solidFill>
                <a:cs typeface="Arial" charset="0"/>
              </a:rPr>
              <a:t> </a:t>
            </a:r>
            <a:r>
              <a:rPr lang="en-US" sz="2800" smtClean="0">
                <a:solidFill>
                  <a:prstClr val="black"/>
                </a:solidFill>
                <a:cs typeface="Arial" charset="0"/>
              </a:rPr>
              <a:t>between</a:t>
            </a:r>
            <a:r>
              <a:rPr lang="en-US" sz="2800" smtClean="0">
                <a:solidFill>
                  <a:srgbClr val="F02EA1"/>
                </a:solidFill>
                <a:cs typeface="Arial" charset="0"/>
              </a:rPr>
              <a:t> </a:t>
            </a:r>
            <a:r>
              <a:rPr lang="en-US" sz="2800" smtClean="0">
                <a:solidFill>
                  <a:srgbClr val="00B050"/>
                </a:solidFill>
                <a:cs typeface="Arial" charset="0"/>
              </a:rPr>
              <a:t>c</a:t>
            </a:r>
            <a:r>
              <a:rPr lang="en-US" sz="2800" smtClean="0">
                <a:solidFill>
                  <a:srgbClr val="F02EA1"/>
                </a:solidFill>
                <a:cs typeface="Arial" charset="0"/>
              </a:rPr>
              <a:t> </a:t>
            </a:r>
            <a:r>
              <a:rPr lang="en-US" sz="2800" smtClean="0">
                <a:solidFill>
                  <a:prstClr val="black"/>
                </a:solidFill>
                <a:cs typeface="Arial" charset="0"/>
              </a:rPr>
              <a:t>and</a:t>
            </a:r>
            <a:r>
              <a:rPr lang="en-US" sz="2800" smtClean="0">
                <a:solidFill>
                  <a:srgbClr val="F02EA1"/>
                </a:solidFill>
                <a:cs typeface="Arial" charset="0"/>
              </a:rPr>
              <a:t> </a:t>
            </a:r>
            <a:r>
              <a:rPr lang="en-US" sz="2800" smtClean="0">
                <a:solidFill>
                  <a:srgbClr val="FFC000"/>
                </a:solidFill>
                <a:cs typeface="Arial" charset="0"/>
              </a:rPr>
              <a:t>f</a:t>
            </a:r>
            <a:endParaRPr lang="fr-FR" sz="2800" smtClean="0">
              <a:solidFill>
                <a:srgbClr val="FFC000"/>
              </a:solidFill>
              <a:cs typeface="Arial" charset="0"/>
            </a:endParaRPr>
          </a:p>
        </p:txBody>
      </p:sp>
      <p:sp>
        <p:nvSpPr>
          <p:cNvPr id="11" name="Rectangle 10"/>
          <p:cNvSpPr/>
          <p:nvPr/>
        </p:nvSpPr>
        <p:spPr>
          <a:xfrm>
            <a:off x="2181225" y="2536825"/>
            <a:ext cx="4556125" cy="2573338"/>
          </a:xfrm>
          <a:prstGeom prst="rect">
            <a:avLst/>
          </a:prstGeom>
          <a:ln>
            <a:noFill/>
          </a:ln>
          <a:effectLst/>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solidFill>
                <a:prstClr val="black"/>
              </a:solidFill>
            </a:endParaRPr>
          </a:p>
        </p:txBody>
      </p:sp>
      <p:sp>
        <p:nvSpPr>
          <p:cNvPr id="18" name="Forme libre 17"/>
          <p:cNvSpPr/>
          <p:nvPr/>
        </p:nvSpPr>
        <p:spPr>
          <a:xfrm>
            <a:off x="3784600" y="2536825"/>
            <a:ext cx="1428750" cy="2574925"/>
          </a:xfrm>
          <a:custGeom>
            <a:avLst/>
            <a:gdLst>
              <a:gd name="connsiteX0" fmla="*/ 502128 w 1426218"/>
              <a:gd name="connsiteY0" fmla="*/ 5285 h 2574062"/>
              <a:gd name="connsiteX1" fmla="*/ 36999 w 1426218"/>
              <a:gd name="connsiteY1" fmla="*/ 856259 h 2574062"/>
              <a:gd name="connsiteX2" fmla="*/ 280135 w 1426218"/>
              <a:gd name="connsiteY2" fmla="*/ 1775944 h 2574062"/>
              <a:gd name="connsiteX3" fmla="*/ 84569 w 1426218"/>
              <a:gd name="connsiteY3" fmla="*/ 2056078 h 2574062"/>
              <a:gd name="connsiteX4" fmla="*/ 200851 w 1426218"/>
              <a:gd name="connsiteY4" fmla="*/ 2568776 h 2574062"/>
              <a:gd name="connsiteX5" fmla="*/ 200851 w 1426218"/>
              <a:gd name="connsiteY5" fmla="*/ 2568776 h 2574062"/>
              <a:gd name="connsiteX6" fmla="*/ 1152250 w 1426218"/>
              <a:gd name="connsiteY6" fmla="*/ 2574062 h 2574062"/>
              <a:gd name="connsiteX7" fmla="*/ 1152250 w 1426218"/>
              <a:gd name="connsiteY7" fmla="*/ 2574062 h 2574062"/>
              <a:gd name="connsiteX8" fmla="*/ 1242105 w 1426218"/>
              <a:gd name="connsiteY8" fmla="*/ 1818228 h 2574062"/>
              <a:gd name="connsiteX9" fmla="*/ 1421813 w 1426218"/>
              <a:gd name="connsiteY9" fmla="*/ 766404 h 2574062"/>
              <a:gd name="connsiteX10" fmla="*/ 1215677 w 1426218"/>
              <a:gd name="connsiteY10" fmla="*/ 0 h 2574062"/>
              <a:gd name="connsiteX11" fmla="*/ 1215677 w 1426218"/>
              <a:gd name="connsiteY11" fmla="*/ 0 h 2574062"/>
              <a:gd name="connsiteX12" fmla="*/ 502128 w 1426218"/>
              <a:gd name="connsiteY12" fmla="*/ 5285 h 2574062"/>
              <a:gd name="connsiteX0" fmla="*/ 504771 w 1428861"/>
              <a:gd name="connsiteY0" fmla="*/ 5285 h 2574062"/>
              <a:gd name="connsiteX1" fmla="*/ 39642 w 1428861"/>
              <a:gd name="connsiteY1" fmla="*/ 856259 h 2574062"/>
              <a:gd name="connsiteX2" fmla="*/ 266921 w 1428861"/>
              <a:gd name="connsiteY2" fmla="*/ 1703863 h 2574062"/>
              <a:gd name="connsiteX3" fmla="*/ 87212 w 1428861"/>
              <a:gd name="connsiteY3" fmla="*/ 2056078 h 2574062"/>
              <a:gd name="connsiteX4" fmla="*/ 203494 w 1428861"/>
              <a:gd name="connsiteY4" fmla="*/ 2568776 h 2574062"/>
              <a:gd name="connsiteX5" fmla="*/ 203494 w 1428861"/>
              <a:gd name="connsiteY5" fmla="*/ 2568776 h 2574062"/>
              <a:gd name="connsiteX6" fmla="*/ 1154893 w 1428861"/>
              <a:gd name="connsiteY6" fmla="*/ 2574062 h 2574062"/>
              <a:gd name="connsiteX7" fmla="*/ 1154893 w 1428861"/>
              <a:gd name="connsiteY7" fmla="*/ 2574062 h 2574062"/>
              <a:gd name="connsiteX8" fmla="*/ 1244748 w 1428861"/>
              <a:gd name="connsiteY8" fmla="*/ 1818228 h 2574062"/>
              <a:gd name="connsiteX9" fmla="*/ 1424456 w 1428861"/>
              <a:gd name="connsiteY9" fmla="*/ 766404 h 2574062"/>
              <a:gd name="connsiteX10" fmla="*/ 1218320 w 1428861"/>
              <a:gd name="connsiteY10" fmla="*/ 0 h 2574062"/>
              <a:gd name="connsiteX11" fmla="*/ 1218320 w 1428861"/>
              <a:gd name="connsiteY11" fmla="*/ 0 h 2574062"/>
              <a:gd name="connsiteX12" fmla="*/ 504771 w 1428861"/>
              <a:gd name="connsiteY12" fmla="*/ 5285 h 2574062"/>
              <a:gd name="connsiteX0" fmla="*/ 504771 w 1428861"/>
              <a:gd name="connsiteY0" fmla="*/ 5285 h 2574062"/>
              <a:gd name="connsiteX1" fmla="*/ 39642 w 1428861"/>
              <a:gd name="connsiteY1" fmla="*/ 856259 h 2574062"/>
              <a:gd name="connsiteX2" fmla="*/ 266921 w 1428861"/>
              <a:gd name="connsiteY2" fmla="*/ 1703863 h 2574062"/>
              <a:gd name="connsiteX3" fmla="*/ 76641 w 1428861"/>
              <a:gd name="connsiteY3" fmla="*/ 2093077 h 2574062"/>
              <a:gd name="connsiteX4" fmla="*/ 203494 w 1428861"/>
              <a:gd name="connsiteY4" fmla="*/ 2568776 h 2574062"/>
              <a:gd name="connsiteX5" fmla="*/ 203494 w 1428861"/>
              <a:gd name="connsiteY5" fmla="*/ 2568776 h 2574062"/>
              <a:gd name="connsiteX6" fmla="*/ 1154893 w 1428861"/>
              <a:gd name="connsiteY6" fmla="*/ 2574062 h 2574062"/>
              <a:gd name="connsiteX7" fmla="*/ 1154893 w 1428861"/>
              <a:gd name="connsiteY7" fmla="*/ 2574062 h 2574062"/>
              <a:gd name="connsiteX8" fmla="*/ 1244748 w 1428861"/>
              <a:gd name="connsiteY8" fmla="*/ 1818228 h 2574062"/>
              <a:gd name="connsiteX9" fmla="*/ 1424456 w 1428861"/>
              <a:gd name="connsiteY9" fmla="*/ 766404 h 2574062"/>
              <a:gd name="connsiteX10" fmla="*/ 1218320 w 1428861"/>
              <a:gd name="connsiteY10" fmla="*/ 0 h 2574062"/>
              <a:gd name="connsiteX11" fmla="*/ 1218320 w 1428861"/>
              <a:gd name="connsiteY11" fmla="*/ 0 h 2574062"/>
              <a:gd name="connsiteX12" fmla="*/ 504771 w 1428861"/>
              <a:gd name="connsiteY12" fmla="*/ 5285 h 257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861" h="2574062">
                <a:moveTo>
                  <a:pt x="504771" y="5285"/>
                </a:moveTo>
                <a:cubicBezTo>
                  <a:pt x="290706" y="283217"/>
                  <a:pt x="79284" y="573163"/>
                  <a:pt x="39642" y="856259"/>
                </a:cubicBezTo>
                <a:cubicBezTo>
                  <a:pt x="0" y="1139355"/>
                  <a:pt x="260755" y="1497727"/>
                  <a:pt x="266921" y="1703863"/>
                </a:cubicBezTo>
                <a:cubicBezTo>
                  <a:pt x="273087" y="1909999"/>
                  <a:pt x="87212" y="1948925"/>
                  <a:pt x="76641" y="2093077"/>
                </a:cubicBezTo>
                <a:cubicBezTo>
                  <a:pt x="66070" y="2237229"/>
                  <a:pt x="182352" y="2489493"/>
                  <a:pt x="203494" y="2568776"/>
                </a:cubicBezTo>
                <a:lnTo>
                  <a:pt x="203494" y="2568776"/>
                </a:lnTo>
                <a:lnTo>
                  <a:pt x="1154893" y="2574062"/>
                </a:lnTo>
                <a:lnTo>
                  <a:pt x="1154893" y="2574062"/>
                </a:lnTo>
                <a:cubicBezTo>
                  <a:pt x="1169869" y="2448090"/>
                  <a:pt x="1199821" y="2119504"/>
                  <a:pt x="1244748" y="1818228"/>
                </a:cubicBezTo>
                <a:cubicBezTo>
                  <a:pt x="1289675" y="1516952"/>
                  <a:pt x="1428861" y="1069442"/>
                  <a:pt x="1424456" y="766404"/>
                </a:cubicBezTo>
                <a:cubicBezTo>
                  <a:pt x="1420051" y="463366"/>
                  <a:pt x="1218320" y="0"/>
                  <a:pt x="1218320" y="0"/>
                </a:cubicBezTo>
                <a:lnTo>
                  <a:pt x="1218320" y="0"/>
                </a:lnTo>
                <a:lnTo>
                  <a:pt x="504771" y="5285"/>
                </a:lnTo>
                <a:close/>
              </a:path>
            </a:pathLst>
          </a:custGeom>
          <a:ln>
            <a:noFill/>
          </a:ln>
          <a:effectLst/>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fr-FR">
              <a:solidFill>
                <a:prstClr val="white"/>
              </a:solidFill>
            </a:endParaRPr>
          </a:p>
        </p:txBody>
      </p:sp>
      <p:sp>
        <p:nvSpPr>
          <p:cNvPr id="15" name="Forme libre 14"/>
          <p:cNvSpPr/>
          <p:nvPr/>
        </p:nvSpPr>
        <p:spPr>
          <a:xfrm>
            <a:off x="4924425" y="2546350"/>
            <a:ext cx="288925" cy="2566988"/>
          </a:xfrm>
          <a:custGeom>
            <a:avLst/>
            <a:gdLst>
              <a:gd name="connsiteX0" fmla="*/ 77373 w 268458"/>
              <a:gd name="connsiteY0" fmla="*/ 0 h 2567354"/>
              <a:gd name="connsiteX1" fmla="*/ 267286 w 268458"/>
              <a:gd name="connsiteY1" fmla="*/ 794825 h 2567354"/>
              <a:gd name="connsiteX2" fmla="*/ 70339 w 268458"/>
              <a:gd name="connsiteY2" fmla="*/ 1962443 h 2567354"/>
              <a:gd name="connsiteX3" fmla="*/ 0 w 268458"/>
              <a:gd name="connsiteY3" fmla="*/ 2567354 h 2567354"/>
              <a:gd name="connsiteX0" fmla="*/ 92695 w 530460"/>
              <a:gd name="connsiteY0" fmla="*/ 0 h 2567354"/>
              <a:gd name="connsiteX1" fmla="*/ 529288 w 530460"/>
              <a:gd name="connsiteY1" fmla="*/ 815967 h 2567354"/>
              <a:gd name="connsiteX2" fmla="*/ 85661 w 530460"/>
              <a:gd name="connsiteY2" fmla="*/ 1962443 h 2567354"/>
              <a:gd name="connsiteX3" fmla="*/ 15322 w 530460"/>
              <a:gd name="connsiteY3" fmla="*/ 2567354 h 2567354"/>
              <a:gd name="connsiteX0" fmla="*/ 77373 w 290550"/>
              <a:gd name="connsiteY0" fmla="*/ 0 h 2567354"/>
              <a:gd name="connsiteX1" fmla="*/ 289378 w 290550"/>
              <a:gd name="connsiteY1" fmla="*/ 821253 h 2567354"/>
              <a:gd name="connsiteX2" fmla="*/ 70339 w 290550"/>
              <a:gd name="connsiteY2" fmla="*/ 1962443 h 2567354"/>
              <a:gd name="connsiteX3" fmla="*/ 0 w 290550"/>
              <a:gd name="connsiteY3" fmla="*/ 2567354 h 2567354"/>
              <a:gd name="connsiteX0" fmla="*/ 77373 w 543853"/>
              <a:gd name="connsiteY0" fmla="*/ 0 h 2567354"/>
              <a:gd name="connsiteX1" fmla="*/ 289378 w 543853"/>
              <a:gd name="connsiteY1" fmla="*/ 821253 h 2567354"/>
              <a:gd name="connsiteX2" fmla="*/ 495623 w 543853"/>
              <a:gd name="connsiteY2" fmla="*/ 1983585 h 2567354"/>
              <a:gd name="connsiteX3" fmla="*/ 0 w 543853"/>
              <a:gd name="connsiteY3" fmla="*/ 2567354 h 2567354"/>
              <a:gd name="connsiteX0" fmla="*/ 77373 w 289993"/>
              <a:gd name="connsiteY0" fmla="*/ 0 h 2567354"/>
              <a:gd name="connsiteX1" fmla="*/ 289378 w 289993"/>
              <a:gd name="connsiteY1" fmla="*/ 821253 h 2567354"/>
              <a:gd name="connsiteX2" fmla="*/ 81063 w 289993"/>
              <a:gd name="connsiteY2" fmla="*/ 1893731 h 2567354"/>
              <a:gd name="connsiteX3" fmla="*/ 0 w 289993"/>
              <a:gd name="connsiteY3" fmla="*/ 2567354 h 2567354"/>
            </a:gdLst>
            <a:ahLst/>
            <a:cxnLst>
              <a:cxn ang="0">
                <a:pos x="connsiteX0" y="connsiteY0"/>
              </a:cxn>
              <a:cxn ang="0">
                <a:pos x="connsiteX1" y="connsiteY1"/>
              </a:cxn>
              <a:cxn ang="0">
                <a:pos x="connsiteX2" y="connsiteY2"/>
              </a:cxn>
              <a:cxn ang="0">
                <a:pos x="connsiteX3" y="connsiteY3"/>
              </a:cxn>
            </a:cxnLst>
            <a:rect l="l" t="t" r="r" b="b"/>
            <a:pathLst>
              <a:path w="289993" h="2567354">
                <a:moveTo>
                  <a:pt x="77373" y="0"/>
                </a:moveTo>
                <a:cubicBezTo>
                  <a:pt x="172915" y="233875"/>
                  <a:pt x="288763" y="505631"/>
                  <a:pt x="289378" y="821253"/>
                </a:cubicBezTo>
                <a:cubicBezTo>
                  <a:pt x="289993" y="1136875"/>
                  <a:pt x="129293" y="1602714"/>
                  <a:pt x="81063" y="1893731"/>
                </a:cubicBezTo>
                <a:cubicBezTo>
                  <a:pt x="32833" y="2184748"/>
                  <a:pt x="12895" y="2412609"/>
                  <a:pt x="0" y="2567354"/>
                </a:cubicBezTo>
              </a:path>
            </a:pathLst>
          </a:custGeom>
          <a:ln w="38100">
            <a:solidFill>
              <a:srgbClr val="FFC000"/>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grpSp>
        <p:nvGrpSpPr>
          <p:cNvPr id="2" name="Groupe 31"/>
          <p:cNvGrpSpPr>
            <a:grpSpLocks/>
          </p:cNvGrpSpPr>
          <p:nvPr/>
        </p:nvGrpSpPr>
        <p:grpSpPr bwMode="auto">
          <a:xfrm>
            <a:off x="3821113" y="2535238"/>
            <a:ext cx="1103312" cy="2578100"/>
            <a:chOff x="3821450" y="2536031"/>
            <a:chExt cx="1102245" cy="2577574"/>
          </a:xfrm>
        </p:grpSpPr>
        <p:sp>
          <p:nvSpPr>
            <p:cNvPr id="23" name="Rectangle 22"/>
            <p:cNvSpPr/>
            <p:nvPr/>
          </p:nvSpPr>
          <p:spPr>
            <a:xfrm>
              <a:off x="3821450" y="2536031"/>
              <a:ext cx="1102245" cy="2571225"/>
            </a:xfrm>
            <a:prstGeom prst="rect">
              <a:avLst/>
            </a:prstGeom>
            <a:ln w="3175">
              <a:noFill/>
            </a:ln>
            <a:effectLst/>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fr-FR">
                <a:solidFill>
                  <a:prstClr val="white"/>
                </a:solidFill>
              </a:endParaRPr>
            </a:p>
          </p:txBody>
        </p:sp>
        <p:cxnSp>
          <p:nvCxnSpPr>
            <p:cNvPr id="27" name="Connecteur droit 26"/>
            <p:cNvCxnSpPr/>
            <p:nvPr/>
          </p:nvCxnSpPr>
          <p:spPr>
            <a:xfrm rot="16200000" flipV="1">
              <a:off x="3642843" y="3826406"/>
              <a:ext cx="2561702" cy="0"/>
            </a:xfrm>
            <a:prstGeom prst="line">
              <a:avLst/>
            </a:prstGeom>
            <a:ln w="38100">
              <a:solidFill>
                <a:srgbClr val="FFC000"/>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rot="16200000" flipV="1">
              <a:off x="2540598" y="3832754"/>
              <a:ext cx="2561702" cy="0"/>
            </a:xfrm>
            <a:prstGeom prst="line">
              <a:avLst/>
            </a:prstGeom>
            <a:ln w="38100">
              <a:solidFill>
                <a:srgbClr val="00B050"/>
              </a:solidFill>
              <a:prstDash val="sysDot"/>
            </a:ln>
            <a:effectLst/>
          </p:spPr>
          <p:style>
            <a:lnRef idx="2">
              <a:schemeClr val="accent1"/>
            </a:lnRef>
            <a:fillRef idx="0">
              <a:schemeClr val="accent1"/>
            </a:fillRef>
            <a:effectRef idx="1">
              <a:schemeClr val="accent1"/>
            </a:effectRef>
            <a:fontRef idx="minor">
              <a:schemeClr val="tx1"/>
            </a:fontRef>
          </p:style>
        </p:cxnSp>
      </p:grpSp>
      <p:sp>
        <p:nvSpPr>
          <p:cNvPr id="14" name="Forme libre 13"/>
          <p:cNvSpPr/>
          <p:nvPr/>
        </p:nvSpPr>
        <p:spPr>
          <a:xfrm>
            <a:off x="3784600" y="2546350"/>
            <a:ext cx="484188" cy="2566988"/>
          </a:xfrm>
          <a:custGeom>
            <a:avLst/>
            <a:gdLst>
              <a:gd name="connsiteX0" fmla="*/ 485336 w 485336"/>
              <a:gd name="connsiteY0" fmla="*/ 0 h 2567354"/>
              <a:gd name="connsiteX1" fmla="*/ 35169 w 485336"/>
              <a:gd name="connsiteY1" fmla="*/ 851096 h 2567354"/>
              <a:gd name="connsiteX2" fmla="*/ 274320 w 485336"/>
              <a:gd name="connsiteY2" fmla="*/ 1709225 h 2567354"/>
              <a:gd name="connsiteX3" fmla="*/ 70339 w 485336"/>
              <a:gd name="connsiteY3" fmla="*/ 2074985 h 2567354"/>
              <a:gd name="connsiteX4" fmla="*/ 196948 w 485336"/>
              <a:gd name="connsiteY4" fmla="*/ 2567354 h 2567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336" h="2567354">
                <a:moveTo>
                  <a:pt x="485336" y="0"/>
                </a:moveTo>
                <a:cubicBezTo>
                  <a:pt x="277837" y="283112"/>
                  <a:pt x="70338" y="566225"/>
                  <a:pt x="35169" y="851096"/>
                </a:cubicBezTo>
                <a:cubicBezTo>
                  <a:pt x="0" y="1135967"/>
                  <a:pt x="268458" y="1505244"/>
                  <a:pt x="274320" y="1709225"/>
                </a:cubicBezTo>
                <a:cubicBezTo>
                  <a:pt x="280182" y="1913206"/>
                  <a:pt x="83234" y="1931964"/>
                  <a:pt x="70339" y="2074985"/>
                </a:cubicBezTo>
                <a:cubicBezTo>
                  <a:pt x="57444" y="2218007"/>
                  <a:pt x="196948" y="2481776"/>
                  <a:pt x="196948" y="2567354"/>
                </a:cubicBezTo>
              </a:path>
            </a:pathLst>
          </a:custGeom>
          <a:ln w="38100">
            <a:solidFill>
              <a:srgbClr val="00B05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25" name="Rectangle 24"/>
          <p:cNvSpPr/>
          <p:nvPr/>
        </p:nvSpPr>
        <p:spPr>
          <a:xfrm>
            <a:off x="2181225" y="2536825"/>
            <a:ext cx="4556125" cy="2573338"/>
          </a:xfrm>
          <a:prstGeom prst="rect">
            <a:avLst/>
          </a:prstGeom>
          <a:noFill/>
          <a:ln w="19050"/>
          <a:effectLst/>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solidFill>
                <a:prstClr val="black"/>
              </a:solidFill>
            </a:endParaRPr>
          </a:p>
        </p:txBody>
      </p:sp>
      <p:sp>
        <p:nvSpPr>
          <p:cNvPr id="1039" name="ZoneTexte 35"/>
          <p:cNvSpPr txBox="1">
            <a:spLocks noChangeArrowheads="1"/>
          </p:cNvSpPr>
          <p:nvPr/>
        </p:nvSpPr>
        <p:spPr bwMode="auto">
          <a:xfrm>
            <a:off x="2181225" y="4710113"/>
            <a:ext cx="1025525" cy="400050"/>
          </a:xfrm>
          <a:prstGeom prst="rect">
            <a:avLst/>
          </a:prstGeom>
          <a:noFill/>
          <a:ln w="9525">
            <a:noFill/>
            <a:miter lim="800000"/>
            <a:headEnd/>
            <a:tailEnd/>
          </a:ln>
        </p:spPr>
        <p:txBody>
          <a:bodyPr wrap="none">
            <a:spAutoFit/>
          </a:bodyPr>
          <a:lstStyle/>
          <a:p>
            <a:r>
              <a:rPr lang="en-US" sz="2000" b="1" smtClean="0">
                <a:solidFill>
                  <a:prstClr val="white"/>
                </a:solidFill>
              </a:rPr>
              <a:t>source</a:t>
            </a:r>
          </a:p>
        </p:txBody>
      </p:sp>
      <p:sp>
        <p:nvSpPr>
          <p:cNvPr id="38" name="Content Placeholder 2"/>
          <p:cNvSpPr txBox="1">
            <a:spLocks/>
          </p:cNvSpPr>
          <p:nvPr/>
        </p:nvSpPr>
        <p:spPr bwMode="auto">
          <a:xfrm>
            <a:off x="249238" y="933450"/>
            <a:ext cx="8701087" cy="522288"/>
          </a:xfrm>
          <a:prstGeom prst="rect">
            <a:avLst/>
          </a:prstGeom>
          <a:noFill/>
          <a:ln w="9525">
            <a:noFill/>
            <a:miter lim="800000"/>
            <a:headEnd/>
            <a:tailEnd/>
          </a:ln>
        </p:spPr>
        <p:txBody>
          <a:bodyPr/>
          <a:lstStyle/>
          <a:p>
            <a:pPr marL="342900" indent="-342900" eaLnBrk="0" hangingPunct="0">
              <a:spcBef>
                <a:spcPct val="20000"/>
              </a:spcBef>
              <a:buFont typeface="Arial" charset="0"/>
              <a:buNone/>
            </a:pPr>
            <a:r>
              <a:rPr lang="en-US" sz="2800" smtClean="0">
                <a:solidFill>
                  <a:srgbClr val="F02EA1"/>
                </a:solidFill>
                <a:cs typeface="Arial" charset="0"/>
              </a:rPr>
              <a:t>Goal</a:t>
            </a:r>
            <a:r>
              <a:rPr lang="en-US" sz="2800" smtClean="0">
                <a:solidFill>
                  <a:prstClr val="black"/>
                </a:solidFill>
                <a:cs typeface="Arial" charset="0"/>
              </a:rPr>
              <a:t>: limit frequency of a </a:t>
            </a:r>
            <a:r>
              <a:rPr lang="en-US" sz="2800" smtClean="0">
                <a:solidFill>
                  <a:srgbClr val="F02EA1"/>
                </a:solidFill>
                <a:cs typeface="Arial" charset="0"/>
              </a:rPr>
              <a:t>source column</a:t>
            </a:r>
            <a:r>
              <a:rPr lang="en-US" sz="2800" smtClean="0">
                <a:solidFill>
                  <a:prstClr val="black"/>
                </a:solidFill>
                <a:cs typeface="Arial" charset="0"/>
              </a:rPr>
              <a:t> into output</a:t>
            </a:r>
            <a:endParaRPr lang="fr-FR" sz="2800" smtClean="0">
              <a:solidFill>
                <a:prstClr val="black"/>
              </a:solidFill>
              <a:cs typeface="Arial" charset="0"/>
            </a:endParaRPr>
          </a:p>
        </p:txBody>
      </p:sp>
      <p:grpSp>
        <p:nvGrpSpPr>
          <p:cNvPr id="3" name="Groupe 20"/>
          <p:cNvGrpSpPr>
            <a:grpSpLocks/>
          </p:cNvGrpSpPr>
          <p:nvPr/>
        </p:nvGrpSpPr>
        <p:grpSpPr bwMode="auto">
          <a:xfrm>
            <a:off x="249238" y="1462088"/>
            <a:ext cx="8208962" cy="1058862"/>
            <a:chOff x="249238" y="656387"/>
            <a:chExt cx="8208962" cy="1058689"/>
          </a:xfrm>
        </p:grpSpPr>
        <p:sp>
          <p:nvSpPr>
            <p:cNvPr id="1047" name="Content Placeholder 2"/>
            <p:cNvSpPr txBox="1">
              <a:spLocks/>
            </p:cNvSpPr>
            <p:nvPr/>
          </p:nvSpPr>
          <p:spPr bwMode="auto">
            <a:xfrm>
              <a:off x="249238" y="656387"/>
              <a:ext cx="8208962" cy="963611"/>
            </a:xfrm>
            <a:prstGeom prst="rect">
              <a:avLst/>
            </a:prstGeom>
            <a:noFill/>
            <a:ln w="9525">
              <a:noFill/>
              <a:miter lim="800000"/>
              <a:headEnd/>
              <a:tailEnd/>
            </a:ln>
          </p:spPr>
          <p:txBody>
            <a:bodyPr/>
            <a:lstStyle/>
            <a:p>
              <a:pPr marL="342900" indent="-342900" eaLnBrk="0" hangingPunct="0">
                <a:spcBef>
                  <a:spcPct val="20000"/>
                </a:spcBef>
              </a:pPr>
              <a:r>
                <a:rPr lang="en-US" sz="2800" smtClean="0">
                  <a:solidFill>
                    <a:prstClr val="black"/>
                  </a:solidFill>
                  <a:cs typeface="Arial" charset="0"/>
                </a:rPr>
                <a:t>Approximation:</a:t>
              </a:r>
            </a:p>
            <a:p>
              <a:pPr marL="342900" indent="-342900" eaLnBrk="0" hangingPunct="0">
                <a:spcBef>
                  <a:spcPct val="20000"/>
                </a:spcBef>
              </a:pPr>
              <a:r>
                <a:rPr lang="en-US" sz="2800" smtClean="0">
                  <a:solidFill>
                    <a:srgbClr val="00B050"/>
                  </a:solidFill>
                  <a:cs typeface="Arial" charset="0"/>
                </a:rPr>
                <a:t>          (c,x) </a:t>
              </a:r>
              <a:r>
                <a:rPr lang="en-US" sz="2800" smtClean="0">
                  <a:solidFill>
                    <a:prstClr val="black"/>
                  </a:solidFill>
                  <a:cs typeface="Arial" charset="0"/>
                </a:rPr>
                <a:t>→ </a:t>
              </a:r>
              <a:r>
                <a:rPr lang="en-US" sz="2800" smtClean="0">
                  <a:solidFill>
                    <a:srgbClr val="FFC000"/>
                  </a:solidFill>
                  <a:cs typeface="Arial" charset="0"/>
                </a:rPr>
                <a:t>(f,y) </a:t>
              </a:r>
              <a:r>
                <a:rPr lang="en-US" sz="2800" smtClean="0">
                  <a:solidFill>
                    <a:prstClr val="black"/>
                  </a:solidFill>
                  <a:cs typeface="Arial" charset="0"/>
                </a:rPr>
                <a:t>copies </a:t>
              </a:r>
              <a:r>
                <a:rPr lang="en-US" sz="2800" smtClean="0">
                  <a:solidFill>
                    <a:srgbClr val="F02EA1"/>
                  </a:solidFill>
                  <a:cs typeface="Arial" charset="0"/>
                </a:rPr>
                <a:t>columns</a:t>
              </a:r>
              <a:endParaRPr lang="fr-FR" sz="2800" smtClean="0">
                <a:solidFill>
                  <a:prstClr val="black"/>
                </a:solidFill>
                <a:cs typeface="Arial" charset="0"/>
              </a:endParaRPr>
            </a:p>
          </p:txBody>
        </p:sp>
        <p:graphicFrame>
          <p:nvGraphicFramePr>
            <p:cNvPr id="1028" name="Object 18"/>
            <p:cNvGraphicFramePr>
              <a:graphicFrameLocks noChangeAspect="1"/>
            </p:cNvGraphicFramePr>
            <p:nvPr/>
          </p:nvGraphicFramePr>
          <p:xfrm>
            <a:off x="6137275" y="1194740"/>
            <a:ext cx="1527175" cy="520336"/>
          </p:xfrm>
          <a:graphic>
            <a:graphicData uri="http://schemas.openxmlformats.org/presentationml/2006/ole">
              <p:oleObj spid="_x0000_s89092" name="Équation" r:id="rId5" imgW="634680" imgH="215640" progId="Equation.3">
                <p:embed/>
              </p:oleObj>
            </a:graphicData>
          </a:graphic>
        </p:graphicFrame>
      </p:grpSp>
      <p:grpSp>
        <p:nvGrpSpPr>
          <p:cNvPr id="4" name="Groupe 32"/>
          <p:cNvGrpSpPr>
            <a:grpSpLocks/>
          </p:cNvGrpSpPr>
          <p:nvPr/>
        </p:nvGrpSpPr>
        <p:grpSpPr bwMode="auto">
          <a:xfrm>
            <a:off x="2181225" y="2900363"/>
            <a:ext cx="2743200" cy="1125537"/>
            <a:chOff x="2181225" y="2900793"/>
            <a:chExt cx="2743199" cy="1125864"/>
          </a:xfrm>
        </p:grpSpPr>
        <p:grpSp>
          <p:nvGrpSpPr>
            <p:cNvPr id="5" name="Groupe 29"/>
            <p:cNvGrpSpPr>
              <a:grpSpLocks/>
            </p:cNvGrpSpPr>
            <p:nvPr/>
          </p:nvGrpSpPr>
          <p:grpSpPr bwMode="auto">
            <a:xfrm>
              <a:off x="2181225" y="2900793"/>
              <a:ext cx="1603375" cy="519113"/>
              <a:chOff x="2181225" y="2900793"/>
              <a:chExt cx="1603375" cy="519113"/>
            </a:xfrm>
          </p:grpSpPr>
          <p:cxnSp>
            <p:nvCxnSpPr>
              <p:cNvPr id="24" name="Connecteur droit avec flèche 23"/>
              <p:cNvCxnSpPr/>
              <p:nvPr/>
            </p:nvCxnSpPr>
            <p:spPr>
              <a:xfrm>
                <a:off x="2181225" y="3418469"/>
                <a:ext cx="1603374" cy="158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aphicFrame>
            <p:nvGraphicFramePr>
              <p:cNvPr id="1027" name="Object 19"/>
              <p:cNvGraphicFramePr>
                <a:graphicFrameLocks noChangeAspect="1"/>
              </p:cNvGraphicFramePr>
              <p:nvPr/>
            </p:nvGraphicFramePr>
            <p:xfrm>
              <a:off x="2652712" y="2900793"/>
              <a:ext cx="554038" cy="517525"/>
            </p:xfrm>
            <a:graphic>
              <a:graphicData uri="http://schemas.openxmlformats.org/presentationml/2006/ole">
                <p:oleObj spid="_x0000_s89091" name="Équation" r:id="rId6" imgW="279360" imgH="215640" progId="Equation.3">
                  <p:embed/>
                </p:oleObj>
              </a:graphicData>
            </a:graphic>
          </p:graphicFrame>
        </p:grpSp>
        <p:grpSp>
          <p:nvGrpSpPr>
            <p:cNvPr id="6" name="Groupe 31"/>
            <p:cNvGrpSpPr>
              <a:grpSpLocks/>
            </p:cNvGrpSpPr>
            <p:nvPr/>
          </p:nvGrpSpPr>
          <p:grpSpPr bwMode="auto">
            <a:xfrm>
              <a:off x="2181225" y="3507394"/>
              <a:ext cx="2743199" cy="519263"/>
              <a:chOff x="2181225" y="3507394"/>
              <a:chExt cx="2743199" cy="519263"/>
            </a:xfrm>
          </p:grpSpPr>
          <p:cxnSp>
            <p:nvCxnSpPr>
              <p:cNvPr id="26" name="Connecteur droit avec flèche 25"/>
              <p:cNvCxnSpPr/>
              <p:nvPr/>
            </p:nvCxnSpPr>
            <p:spPr>
              <a:xfrm>
                <a:off x="2181225" y="4025070"/>
                <a:ext cx="2743199" cy="158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aphicFrame>
            <p:nvGraphicFramePr>
              <p:cNvPr id="1026" name="Object 20"/>
              <p:cNvGraphicFramePr>
                <a:graphicFrameLocks noChangeAspect="1"/>
              </p:cNvGraphicFramePr>
              <p:nvPr/>
            </p:nvGraphicFramePr>
            <p:xfrm>
              <a:off x="2701925" y="3507394"/>
              <a:ext cx="479425" cy="517676"/>
            </p:xfrm>
            <a:graphic>
              <a:graphicData uri="http://schemas.openxmlformats.org/presentationml/2006/ole">
                <p:oleObj spid="_x0000_s89090" name="Équation" r:id="rId7" imgW="241200" imgH="215640" progId="Equation.3">
                  <p:embed/>
                </p:oleObj>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1000"/>
                                        <p:tgtEl>
                                          <p:spTgt spid="18"/>
                                        </p:tgtEl>
                                      </p:cBhvr>
                                    </p:animEffect>
                                    <p:set>
                                      <p:cBhvr>
                                        <p:cTn id="30" dur="1" fill="hold">
                                          <p:stCondLst>
                                            <p:cond delay="999"/>
                                          </p:stCondLst>
                                        </p:cTn>
                                        <p:tgtEl>
                                          <p:spTgt spid="18"/>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childTnLst>
                                </p:cTn>
                              </p:par>
                              <p:par>
                                <p:cTn id="34" presetID="10" presetClass="entr" presetSubtype="0"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childTnLst>
                                </p:cTn>
                              </p:par>
                              <p:par>
                                <p:cTn id="37" presetID="10" presetClass="exit" presetSubtype="0" fill="hold" grpId="1" nodeType="withEffect">
                                  <p:stCondLst>
                                    <p:cond delay="0"/>
                                  </p:stCondLst>
                                  <p:childTnLst>
                                    <p:animEffect transition="out" filter="fade">
                                      <p:cBhvr>
                                        <p:cTn id="38" dur="1000"/>
                                        <p:tgtEl>
                                          <p:spTgt spid="9"/>
                                        </p:tgtEl>
                                      </p:cBhvr>
                                    </p:animEffect>
                                    <p:set>
                                      <p:cBhvr>
                                        <p:cTn id="39" dur="1" fill="hold">
                                          <p:stCondLst>
                                            <p:cond delay="999"/>
                                          </p:stCondLst>
                                        </p:cTn>
                                        <p:tgtEl>
                                          <p:spTgt spid="9"/>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1000"/>
                                        <p:tgtEl>
                                          <p:spTgt spid="4099">
                                            <p:txEl>
                                              <p:pRg st="0" end="0"/>
                                            </p:txEl>
                                          </p:spTgt>
                                        </p:tgtEl>
                                      </p:cBhvr>
                                    </p:animEffect>
                                    <p:set>
                                      <p:cBhvr>
                                        <p:cTn id="42" dur="1" fill="hold">
                                          <p:stCondLst>
                                            <p:cond delay="999"/>
                                          </p:stCondLst>
                                        </p:cTn>
                                        <p:tgtEl>
                                          <p:spTgt spid="4099">
                                            <p:txEl>
                                              <p:pRg st="0" end="0"/>
                                            </p:txEl>
                                          </p:spTgt>
                                        </p:tgtEl>
                                        <p:attrNameLst>
                                          <p:attrName>style.visibility</p:attrName>
                                        </p:attrNameLst>
                                      </p:cBhvr>
                                      <p:to>
                                        <p:strVal val="hidden"/>
                                      </p:to>
                                    </p:set>
                                  </p:childTnLst>
                                </p:cTn>
                              </p:par>
                              <p:par>
                                <p:cTn id="43" presetID="10"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1000"/>
                                        <p:tgtEl>
                                          <p:spTgt spid="38"/>
                                        </p:tgtEl>
                                      </p:cBhvr>
                                    </p:animEffect>
                                  </p:childTnLst>
                                </p:cTn>
                              </p:par>
                            </p:childTnLst>
                          </p:cTn>
                        </p:par>
                        <p:par>
                          <p:cTn id="46" fill="hold">
                            <p:stCondLst>
                              <p:cond delay="1000"/>
                            </p:stCondLst>
                            <p:childTnLst>
                              <p:par>
                                <p:cTn id="47" presetID="10"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P spid="9" grpId="0"/>
      <p:bldP spid="9" grpId="1"/>
      <p:bldP spid="11" grpId="0" animBg="1"/>
      <p:bldP spid="25" grpId="0" animBg="1"/>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latin typeface="Arial" charset="0"/>
                <a:ea typeface="ＭＳ Ｐゴシック" pitchFamily="-112" charset="-128"/>
                <a:cs typeface="Arial" charset="0"/>
              </a:rPr>
              <a:t>Constraint on Windowed Histogram</a:t>
            </a:r>
            <a:endParaRPr lang="fr-FR" smtClean="0">
              <a:latin typeface="Arial" charset="0"/>
              <a:ea typeface="ＭＳ Ｐゴシック" pitchFamily="-112" charset="-128"/>
              <a:cs typeface="Arial" charset="0"/>
            </a:endParaRPr>
          </a:p>
        </p:txBody>
      </p:sp>
      <p:grpSp>
        <p:nvGrpSpPr>
          <p:cNvPr id="2" name="Groupe 15"/>
          <p:cNvGrpSpPr>
            <a:grpSpLocks/>
          </p:cNvGrpSpPr>
          <p:nvPr/>
        </p:nvGrpSpPr>
        <p:grpSpPr bwMode="auto">
          <a:xfrm>
            <a:off x="898525" y="1001713"/>
            <a:ext cx="7546975" cy="3290887"/>
            <a:chOff x="897998" y="1001028"/>
            <a:chExt cx="7548177" cy="3291839"/>
          </a:xfrm>
        </p:grpSpPr>
        <p:sp>
          <p:nvSpPr>
            <p:cNvPr id="10" name="Rectangle 9"/>
            <p:cNvSpPr/>
            <p:nvPr/>
          </p:nvSpPr>
          <p:spPr>
            <a:xfrm>
              <a:off x="953570" y="1199522"/>
              <a:ext cx="7440210" cy="2872619"/>
            </a:xfrm>
            <a:prstGeom prst="rect">
              <a:avLst/>
            </a:prstGeom>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prstClr val="black"/>
                </a:solidFill>
              </a:endParaRPr>
            </a:p>
          </p:txBody>
        </p:sp>
        <p:sp>
          <p:nvSpPr>
            <p:cNvPr id="14" name="Rectangle 13"/>
            <p:cNvSpPr/>
            <p:nvPr/>
          </p:nvSpPr>
          <p:spPr>
            <a:xfrm>
              <a:off x="897998" y="1010556"/>
              <a:ext cx="795465" cy="3282311"/>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15" name="Rectangle 14"/>
            <p:cNvSpPr/>
            <p:nvPr/>
          </p:nvSpPr>
          <p:spPr>
            <a:xfrm>
              <a:off x="7650711" y="1001028"/>
              <a:ext cx="795464" cy="3282311"/>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grpSp>
      <p:sp>
        <p:nvSpPr>
          <p:cNvPr id="18" name="ZoneTexte 17"/>
          <p:cNvSpPr txBox="1"/>
          <p:nvPr/>
        </p:nvSpPr>
        <p:spPr>
          <a:xfrm>
            <a:off x="1379538" y="3671888"/>
            <a:ext cx="1924050" cy="400050"/>
          </a:xfrm>
          <a:prstGeom prst="rect">
            <a:avLst/>
          </a:prstGeom>
          <a:noFill/>
        </p:spPr>
        <p:txBody>
          <a:bodyPr wrap="none">
            <a:spAutoFit/>
          </a:bodyPr>
          <a:lstStyle/>
          <a:p>
            <a:pPr>
              <a:defRPr/>
            </a:pPr>
            <a:r>
              <a:rPr lang="en-US" sz="2000" b="1" dirty="0">
                <a:solidFill>
                  <a:srgbClr val="4F81BD">
                    <a:lumMod val="20000"/>
                    <a:lumOff val="80000"/>
                  </a:srgbClr>
                </a:solidFill>
              </a:rPr>
              <a:t>output canvas</a:t>
            </a:r>
            <a:endParaRPr lang="fr-FR" sz="2000" b="1" dirty="0">
              <a:solidFill>
                <a:srgbClr val="4F81BD">
                  <a:lumMod val="20000"/>
                  <a:lumOff val="80000"/>
                </a:srgbClr>
              </a:solidFill>
            </a:endParaRPr>
          </a:p>
        </p:txBody>
      </p:sp>
      <p:grpSp>
        <p:nvGrpSpPr>
          <p:cNvPr id="3" name="Groupe 35"/>
          <p:cNvGrpSpPr>
            <a:grpSpLocks/>
          </p:cNvGrpSpPr>
          <p:nvPr/>
        </p:nvGrpSpPr>
        <p:grpSpPr bwMode="auto">
          <a:xfrm>
            <a:off x="238125" y="1200150"/>
            <a:ext cx="8485188" cy="3541713"/>
            <a:chOff x="236420" y="1200149"/>
            <a:chExt cx="8486004" cy="3541460"/>
          </a:xfrm>
        </p:grpSpPr>
        <p:grpSp>
          <p:nvGrpSpPr>
            <p:cNvPr id="4" name="Groupe 31"/>
            <p:cNvGrpSpPr>
              <a:grpSpLocks/>
            </p:cNvGrpSpPr>
            <p:nvPr/>
          </p:nvGrpSpPr>
          <p:grpSpPr bwMode="auto">
            <a:xfrm>
              <a:off x="236420" y="1200149"/>
              <a:ext cx="8486004" cy="3541460"/>
              <a:chOff x="236461" y="1200147"/>
              <a:chExt cx="8487452" cy="3541462"/>
            </a:xfrm>
          </p:grpSpPr>
          <p:cxnSp>
            <p:nvCxnSpPr>
              <p:cNvPr id="25" name="Connecteur droit 24"/>
              <p:cNvCxnSpPr/>
              <p:nvPr/>
            </p:nvCxnSpPr>
            <p:spPr>
              <a:xfrm rot="5400000">
                <a:off x="2775242" y="2635939"/>
                <a:ext cx="2871584" cy="0"/>
              </a:xfrm>
              <a:prstGeom prst="line">
                <a:avLst/>
              </a:prstGeom>
              <a:ln>
                <a:solidFill>
                  <a:schemeClr val="accent3">
                    <a:lumMod val="40000"/>
                    <a:lumOff val="60000"/>
                  </a:schemeClr>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7" name="Connecteur droit 26"/>
              <p:cNvCxnSpPr/>
              <p:nvPr/>
            </p:nvCxnSpPr>
            <p:spPr>
              <a:xfrm rot="5400000">
                <a:off x="2927683" y="2635939"/>
                <a:ext cx="2871584" cy="0"/>
              </a:xfrm>
              <a:prstGeom prst="line">
                <a:avLst/>
              </a:prstGeom>
              <a:ln>
                <a:solidFill>
                  <a:schemeClr val="accent3">
                    <a:lumMod val="40000"/>
                    <a:lumOff val="60000"/>
                  </a:schemeClr>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8" name="Connecteur droit 27"/>
              <p:cNvCxnSpPr/>
              <p:nvPr/>
            </p:nvCxnSpPr>
            <p:spPr>
              <a:xfrm rot="5400000">
                <a:off x="3154755" y="2637527"/>
                <a:ext cx="2871583" cy="0"/>
              </a:xfrm>
              <a:prstGeom prst="line">
                <a:avLst/>
              </a:prstGeom>
              <a:ln>
                <a:solidFill>
                  <a:schemeClr val="accent3">
                    <a:lumMod val="40000"/>
                    <a:lumOff val="60000"/>
                  </a:schemeClr>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9" name="Connecteur droit 28"/>
              <p:cNvCxnSpPr/>
              <p:nvPr/>
            </p:nvCxnSpPr>
            <p:spPr>
              <a:xfrm rot="5400000">
                <a:off x="3523153" y="2635939"/>
                <a:ext cx="2871584" cy="0"/>
              </a:xfrm>
              <a:prstGeom prst="line">
                <a:avLst/>
              </a:prstGeom>
              <a:ln>
                <a:solidFill>
                  <a:schemeClr val="accent3">
                    <a:lumMod val="40000"/>
                    <a:lumOff val="60000"/>
                  </a:schemeClr>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0" name="Accolade fermante 29"/>
              <p:cNvSpPr/>
              <p:nvPr/>
            </p:nvSpPr>
            <p:spPr>
              <a:xfrm rot="5400000">
                <a:off x="4565167" y="3777919"/>
                <a:ext cx="150801" cy="859066"/>
              </a:xfrm>
              <a:prstGeom prst="rightBrace">
                <a:avLst>
                  <a:gd name="adj1" fmla="val 82816"/>
                  <a:gd name="adj2" fmla="val 50000"/>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dirty="0">
                  <a:solidFill>
                    <a:prstClr val="black"/>
                  </a:solidFill>
                </a:endParaRPr>
              </a:p>
            </p:txBody>
          </p:sp>
          <p:sp>
            <p:nvSpPr>
              <p:cNvPr id="5138" name="ZoneTexte 30"/>
              <p:cNvSpPr txBox="1">
                <a:spLocks noChangeArrowheads="1"/>
              </p:cNvSpPr>
              <p:nvPr/>
            </p:nvSpPr>
            <p:spPr bwMode="auto">
              <a:xfrm>
                <a:off x="236461" y="4218422"/>
                <a:ext cx="8487452" cy="523187"/>
              </a:xfrm>
              <a:prstGeom prst="rect">
                <a:avLst/>
              </a:prstGeom>
              <a:noFill/>
              <a:ln w="9525">
                <a:noFill/>
                <a:miter lim="800000"/>
                <a:headEnd/>
                <a:tailEnd/>
              </a:ln>
            </p:spPr>
            <p:txBody>
              <a:bodyPr>
                <a:spAutoFit/>
              </a:bodyPr>
              <a:lstStyle/>
              <a:p>
                <a:r>
                  <a:rPr lang="en-US" sz="2800" smtClean="0">
                    <a:solidFill>
                      <a:prstClr val="black"/>
                    </a:solidFill>
                  </a:rPr>
                  <a:t>One column must appear ≤ R times in any width </a:t>
                </a:r>
                <a:r>
                  <a:rPr lang="el-GR" sz="2800" b="1" smtClean="0">
                    <a:solidFill>
                      <a:prstClr val="black"/>
                    </a:solidFill>
                  </a:rPr>
                  <a:t>ξ</a:t>
                </a:r>
                <a:r>
                  <a:rPr lang="en-US" sz="2800" smtClean="0">
                    <a:solidFill>
                      <a:prstClr val="black"/>
                    </a:solidFill>
                  </a:rPr>
                  <a:t> </a:t>
                </a:r>
                <a:endParaRPr lang="fr-FR" sz="2800" smtClean="0">
                  <a:solidFill>
                    <a:prstClr val="black"/>
                  </a:solidFill>
                </a:endParaRPr>
              </a:p>
            </p:txBody>
          </p:sp>
        </p:grpSp>
        <p:cxnSp>
          <p:nvCxnSpPr>
            <p:cNvPr id="35" name="Connecteur droit 34"/>
            <p:cNvCxnSpPr/>
            <p:nvPr/>
          </p:nvCxnSpPr>
          <p:spPr>
            <a:xfrm rot="5400000">
              <a:off x="3635031" y="2637528"/>
              <a:ext cx="2871582" cy="0"/>
            </a:xfrm>
            <a:prstGeom prst="line">
              <a:avLst/>
            </a:prstGeom>
            <a:ln>
              <a:solidFill>
                <a:schemeClr val="accent3">
                  <a:lumMod val="40000"/>
                  <a:lumOff val="60000"/>
                </a:schemeClr>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grpSp>
        <p:nvGrpSpPr>
          <p:cNvPr id="5" name="Groupe 33"/>
          <p:cNvGrpSpPr>
            <a:grpSpLocks/>
          </p:cNvGrpSpPr>
          <p:nvPr/>
        </p:nvGrpSpPr>
        <p:grpSpPr bwMode="auto">
          <a:xfrm>
            <a:off x="-2570163" y="544513"/>
            <a:ext cx="2001838" cy="3527425"/>
            <a:chOff x="-2569778" y="544951"/>
            <a:chExt cx="2002055" cy="3526535"/>
          </a:xfrm>
        </p:grpSpPr>
        <p:grpSp>
          <p:nvGrpSpPr>
            <p:cNvPr id="6" name="Groupe 32"/>
            <p:cNvGrpSpPr>
              <a:grpSpLocks/>
            </p:cNvGrpSpPr>
            <p:nvPr/>
          </p:nvGrpSpPr>
          <p:grpSpPr bwMode="auto">
            <a:xfrm>
              <a:off x="-2569778" y="544951"/>
              <a:ext cx="2002055" cy="569702"/>
              <a:chOff x="-2569779" y="2067704"/>
              <a:chExt cx="2002055" cy="569702"/>
            </a:xfrm>
          </p:grpSpPr>
          <p:cxnSp>
            <p:nvCxnSpPr>
              <p:cNvPr id="20" name="Connecteur droit avec flèche 19"/>
              <p:cNvCxnSpPr>
                <a:stCxn id="17" idx="1"/>
                <a:endCxn id="17" idx="3"/>
              </p:cNvCxnSpPr>
              <p:nvPr/>
            </p:nvCxnSpPr>
            <p:spPr>
              <a:xfrm rot="10800000" flipH="1">
                <a:off x="-2569779" y="2635885"/>
                <a:ext cx="2002055" cy="1587"/>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5130" name="ZoneTexte 21"/>
              <p:cNvSpPr txBox="1">
                <a:spLocks noChangeArrowheads="1"/>
              </p:cNvSpPr>
              <p:nvPr/>
            </p:nvSpPr>
            <p:spPr bwMode="auto">
              <a:xfrm>
                <a:off x="-1768450" y="2067704"/>
                <a:ext cx="357982" cy="523220"/>
              </a:xfrm>
              <a:prstGeom prst="rect">
                <a:avLst/>
              </a:prstGeom>
              <a:noFill/>
              <a:ln w="9525">
                <a:noFill/>
                <a:miter lim="800000"/>
                <a:headEnd/>
                <a:tailEnd/>
              </a:ln>
            </p:spPr>
            <p:txBody>
              <a:bodyPr>
                <a:spAutoFit/>
              </a:bodyPr>
              <a:lstStyle/>
              <a:p>
                <a:r>
                  <a:rPr lang="el-GR" sz="2800" b="1" smtClean="0">
                    <a:solidFill>
                      <a:prstClr val="black"/>
                    </a:solidFill>
                  </a:rPr>
                  <a:t>ξ</a:t>
                </a:r>
                <a:endParaRPr lang="fr-FR" sz="2800" b="1" smtClean="0">
                  <a:solidFill>
                    <a:prstClr val="black"/>
                  </a:solidFill>
                </a:endParaRPr>
              </a:p>
            </p:txBody>
          </p:sp>
        </p:grpSp>
        <p:sp>
          <p:nvSpPr>
            <p:cNvPr id="17" name="Rectangle 16"/>
            <p:cNvSpPr/>
            <p:nvPr/>
          </p:nvSpPr>
          <p:spPr>
            <a:xfrm>
              <a:off x="-2569778" y="1200423"/>
              <a:ext cx="2002055" cy="2871063"/>
            </a:xfrm>
            <a:prstGeom prst="rect">
              <a:avLst/>
            </a:prstGeom>
            <a:noFill/>
            <a:ln w="57150">
              <a:solidFill>
                <a:srgbClr val="0070C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b="1">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22222E-6 1.41271E-6 L 0.72379 1.41271E-6 " pathEditMode="relative" rAng="0" ptsTypes="AA">
                                      <p:cBhvr>
                                        <p:cTn id="6" dur="3000" fill="hold"/>
                                        <p:tgtEl>
                                          <p:spTgt spid="5"/>
                                        </p:tgtEl>
                                        <p:attrNameLst>
                                          <p:attrName>ppt_x</p:attrName>
                                          <p:attrName>ppt_y</p:attrName>
                                        </p:attrNameLst>
                                      </p:cBhvr>
                                      <p:rCtr x="362" y="0"/>
                                    </p:animMotion>
                                  </p:childTnLst>
                                </p:cTn>
                              </p:par>
                              <p:par>
                                <p:cTn id="7" presetID="10" presetClass="entr" presetSubtype="0" fill="hold" nodeType="withEffect">
                                  <p:stCondLst>
                                    <p:cond delay="200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 name="Rectangle 58"/>
          <p:cNvSpPr/>
          <p:nvPr/>
        </p:nvSpPr>
        <p:spPr>
          <a:xfrm>
            <a:off x="900113" y="4313238"/>
            <a:ext cx="4521200" cy="258762"/>
          </a:xfrm>
          <a:prstGeom prst="rect">
            <a:avLst/>
          </a:prstGeom>
          <a:solidFill>
            <a:srgbClr val="99FF3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60" name="Rectangle 59"/>
          <p:cNvSpPr/>
          <p:nvPr/>
        </p:nvSpPr>
        <p:spPr>
          <a:xfrm>
            <a:off x="5411788" y="4313238"/>
            <a:ext cx="3028950" cy="258762"/>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grpSp>
        <p:nvGrpSpPr>
          <p:cNvPr id="2" name="Groupe 15"/>
          <p:cNvGrpSpPr>
            <a:grpSpLocks/>
          </p:cNvGrpSpPr>
          <p:nvPr/>
        </p:nvGrpSpPr>
        <p:grpSpPr bwMode="auto">
          <a:xfrm>
            <a:off x="898525" y="1001713"/>
            <a:ext cx="7546975" cy="3681412"/>
            <a:chOff x="897998" y="1001028"/>
            <a:chExt cx="7548177" cy="3681808"/>
          </a:xfrm>
        </p:grpSpPr>
        <p:sp>
          <p:nvSpPr>
            <p:cNvPr id="10" name="Rectangle 9"/>
            <p:cNvSpPr/>
            <p:nvPr/>
          </p:nvSpPr>
          <p:spPr>
            <a:xfrm>
              <a:off x="953570" y="1199486"/>
              <a:ext cx="7440210" cy="2872097"/>
            </a:xfrm>
            <a:prstGeom prst="rect">
              <a:avLst/>
            </a:prstGeom>
            <a:gradFill>
              <a:gsLst>
                <a:gs pos="0">
                  <a:schemeClr val="accent1">
                    <a:tint val="50000"/>
                    <a:satMod val="300000"/>
                  </a:schemeClr>
                </a:gs>
                <a:gs pos="35000">
                  <a:schemeClr val="accent1">
                    <a:tint val="37000"/>
                    <a:satMod val="300000"/>
                  </a:schemeClr>
                </a:gs>
                <a:gs pos="100000">
                  <a:schemeClr val="accent1">
                    <a:tint val="15000"/>
                    <a:satMod val="350000"/>
                  </a:schemeClr>
                </a:gs>
              </a:gsLst>
            </a:gradFill>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prstClr val="black"/>
                </a:solidFill>
              </a:endParaRPr>
            </a:p>
          </p:txBody>
        </p:sp>
        <p:sp>
          <p:nvSpPr>
            <p:cNvPr id="14" name="Rectangle 13"/>
            <p:cNvSpPr/>
            <p:nvPr/>
          </p:nvSpPr>
          <p:spPr>
            <a:xfrm>
              <a:off x="897998" y="1010554"/>
              <a:ext cx="795465" cy="3635766"/>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15" name="Rectangle 14"/>
            <p:cNvSpPr/>
            <p:nvPr/>
          </p:nvSpPr>
          <p:spPr>
            <a:xfrm>
              <a:off x="7650711" y="1001028"/>
              <a:ext cx="795464" cy="3681808"/>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grpSp>
      <p:sp>
        <p:nvSpPr>
          <p:cNvPr id="6149" name="Title 1"/>
          <p:cNvSpPr>
            <a:spLocks noGrp="1"/>
          </p:cNvSpPr>
          <p:nvPr>
            <p:ph type="title"/>
          </p:nvPr>
        </p:nvSpPr>
        <p:spPr/>
        <p:txBody>
          <a:bodyPr/>
          <a:lstStyle/>
          <a:p>
            <a:r>
              <a:rPr lang="en-US" dirty="0" smtClean="0">
                <a:latin typeface="Arial" charset="0"/>
                <a:ea typeface="ＭＳ Ｐゴシック" pitchFamily="-112" charset="-128"/>
                <a:cs typeface="Arial" charset="0"/>
              </a:rPr>
              <a:t>Pruning Growth-edges</a:t>
            </a:r>
            <a:endParaRPr lang="fr-FR" dirty="0" smtClean="0">
              <a:latin typeface="Arial" charset="0"/>
              <a:ea typeface="ＭＳ Ｐゴシック" pitchFamily="-112" charset="-128"/>
              <a:cs typeface="Arial" charset="0"/>
            </a:endParaRPr>
          </a:p>
        </p:txBody>
      </p:sp>
      <p:sp>
        <p:nvSpPr>
          <p:cNvPr id="33" name="Forme libre 32"/>
          <p:cNvSpPr/>
          <p:nvPr/>
        </p:nvSpPr>
        <p:spPr>
          <a:xfrm>
            <a:off x="2570163" y="1200150"/>
            <a:ext cx="450850" cy="2873375"/>
          </a:xfrm>
          <a:custGeom>
            <a:avLst/>
            <a:gdLst>
              <a:gd name="connsiteX0" fmla="*/ 395624 w 540327"/>
              <a:gd name="connsiteY0" fmla="*/ 0 h 3038764"/>
              <a:gd name="connsiteX1" fmla="*/ 16933 w 540327"/>
              <a:gd name="connsiteY1" fmla="*/ 1283855 h 3038764"/>
              <a:gd name="connsiteX2" fmla="*/ 497224 w 540327"/>
              <a:gd name="connsiteY2" fmla="*/ 2604655 h 3038764"/>
              <a:gd name="connsiteX3" fmla="*/ 275552 w 540327"/>
              <a:gd name="connsiteY3" fmla="*/ 3038764 h 3038764"/>
              <a:gd name="connsiteX0" fmla="*/ 384848 w 464896"/>
              <a:gd name="connsiteY0" fmla="*/ 0 h 3038764"/>
              <a:gd name="connsiteX1" fmla="*/ 6157 w 464896"/>
              <a:gd name="connsiteY1" fmla="*/ 1283855 h 3038764"/>
              <a:gd name="connsiteX2" fmla="*/ 421793 w 464896"/>
              <a:gd name="connsiteY2" fmla="*/ 2281383 h 3038764"/>
              <a:gd name="connsiteX3" fmla="*/ 264776 w 464896"/>
              <a:gd name="connsiteY3" fmla="*/ 3038764 h 3038764"/>
              <a:gd name="connsiteX0" fmla="*/ 384848 w 460278"/>
              <a:gd name="connsiteY0" fmla="*/ 0 h 2863273"/>
              <a:gd name="connsiteX1" fmla="*/ 6157 w 460278"/>
              <a:gd name="connsiteY1" fmla="*/ 1283855 h 2863273"/>
              <a:gd name="connsiteX2" fmla="*/ 421793 w 460278"/>
              <a:gd name="connsiteY2" fmla="*/ 2281383 h 2863273"/>
              <a:gd name="connsiteX3" fmla="*/ 237067 w 460278"/>
              <a:gd name="connsiteY3" fmla="*/ 2863273 h 2863273"/>
              <a:gd name="connsiteX0" fmla="*/ 384848 w 464896"/>
              <a:gd name="connsiteY0" fmla="*/ 0 h 3232727"/>
              <a:gd name="connsiteX1" fmla="*/ 6157 w 464896"/>
              <a:gd name="connsiteY1" fmla="*/ 1283855 h 3232727"/>
              <a:gd name="connsiteX2" fmla="*/ 421793 w 464896"/>
              <a:gd name="connsiteY2" fmla="*/ 2281383 h 3232727"/>
              <a:gd name="connsiteX3" fmla="*/ 264777 w 464896"/>
              <a:gd name="connsiteY3" fmla="*/ 3232727 h 3232727"/>
              <a:gd name="connsiteX0" fmla="*/ 384848 w 449502"/>
              <a:gd name="connsiteY0" fmla="*/ 0 h 2872509"/>
              <a:gd name="connsiteX1" fmla="*/ 6157 w 449502"/>
              <a:gd name="connsiteY1" fmla="*/ 1283855 h 2872509"/>
              <a:gd name="connsiteX2" fmla="*/ 421793 w 449502"/>
              <a:gd name="connsiteY2" fmla="*/ 2281383 h 2872509"/>
              <a:gd name="connsiteX3" fmla="*/ 172413 w 449502"/>
              <a:gd name="connsiteY3" fmla="*/ 2872509 h 2872509"/>
            </a:gdLst>
            <a:ahLst/>
            <a:cxnLst>
              <a:cxn ang="0">
                <a:pos x="connsiteX0" y="connsiteY0"/>
              </a:cxn>
              <a:cxn ang="0">
                <a:pos x="connsiteX1" y="connsiteY1"/>
              </a:cxn>
              <a:cxn ang="0">
                <a:pos x="connsiteX2" y="connsiteY2"/>
              </a:cxn>
              <a:cxn ang="0">
                <a:pos x="connsiteX3" y="connsiteY3"/>
              </a:cxn>
            </a:cxnLst>
            <a:rect l="l" t="t" r="r" b="b"/>
            <a:pathLst>
              <a:path w="449502" h="2872509">
                <a:moveTo>
                  <a:pt x="384848" y="0"/>
                </a:moveTo>
                <a:cubicBezTo>
                  <a:pt x="187036" y="424873"/>
                  <a:pt x="0" y="903625"/>
                  <a:pt x="6157" y="1283855"/>
                </a:cubicBezTo>
                <a:cubicBezTo>
                  <a:pt x="12314" y="1664085"/>
                  <a:pt x="394084" y="2016607"/>
                  <a:pt x="421793" y="2281383"/>
                </a:cubicBezTo>
                <a:cubicBezTo>
                  <a:pt x="449502" y="2546159"/>
                  <a:pt x="304800" y="2801697"/>
                  <a:pt x="172413" y="2872509"/>
                </a:cubicBezTo>
              </a:path>
            </a:pathLst>
          </a:custGeom>
          <a:ln w="38100">
            <a:solidFill>
              <a:srgbClr val="00B05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34" name="Forme libre 33"/>
          <p:cNvSpPr/>
          <p:nvPr/>
        </p:nvSpPr>
        <p:spPr>
          <a:xfrm>
            <a:off x="3592513" y="1209675"/>
            <a:ext cx="207962" cy="2863850"/>
          </a:xfrm>
          <a:custGeom>
            <a:avLst/>
            <a:gdLst>
              <a:gd name="connsiteX0" fmla="*/ 92364 w 207818"/>
              <a:gd name="connsiteY0" fmla="*/ 0 h 2863272"/>
              <a:gd name="connsiteX1" fmla="*/ 18473 w 207818"/>
              <a:gd name="connsiteY1" fmla="*/ 785091 h 2863272"/>
              <a:gd name="connsiteX2" fmla="*/ 203200 w 207818"/>
              <a:gd name="connsiteY2" fmla="*/ 1468581 h 2863272"/>
              <a:gd name="connsiteX3" fmla="*/ 46182 w 207818"/>
              <a:gd name="connsiteY3" fmla="*/ 2863272 h 2863272"/>
            </a:gdLst>
            <a:ahLst/>
            <a:cxnLst>
              <a:cxn ang="0">
                <a:pos x="connsiteX0" y="connsiteY0"/>
              </a:cxn>
              <a:cxn ang="0">
                <a:pos x="connsiteX1" y="connsiteY1"/>
              </a:cxn>
              <a:cxn ang="0">
                <a:pos x="connsiteX2" y="connsiteY2"/>
              </a:cxn>
              <a:cxn ang="0">
                <a:pos x="connsiteX3" y="connsiteY3"/>
              </a:cxn>
            </a:cxnLst>
            <a:rect l="l" t="t" r="r" b="b"/>
            <a:pathLst>
              <a:path w="207818" h="2863272">
                <a:moveTo>
                  <a:pt x="92364" y="0"/>
                </a:moveTo>
                <a:cubicBezTo>
                  <a:pt x="46182" y="270164"/>
                  <a:pt x="0" y="540328"/>
                  <a:pt x="18473" y="785091"/>
                </a:cubicBezTo>
                <a:cubicBezTo>
                  <a:pt x="36946" y="1029855"/>
                  <a:pt x="198582" y="1122218"/>
                  <a:pt x="203200" y="1468581"/>
                </a:cubicBezTo>
                <a:cubicBezTo>
                  <a:pt x="207818" y="1814944"/>
                  <a:pt x="120073" y="2632363"/>
                  <a:pt x="46182" y="2863272"/>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36" name="Forme libre 35"/>
          <p:cNvSpPr/>
          <p:nvPr/>
        </p:nvSpPr>
        <p:spPr>
          <a:xfrm>
            <a:off x="4008438" y="1192213"/>
            <a:ext cx="544512" cy="2881312"/>
          </a:xfrm>
          <a:custGeom>
            <a:avLst/>
            <a:gdLst>
              <a:gd name="connsiteX0" fmla="*/ 286327 w 544945"/>
              <a:gd name="connsiteY0" fmla="*/ 0 h 2881745"/>
              <a:gd name="connsiteX1" fmla="*/ 544945 w 544945"/>
              <a:gd name="connsiteY1" fmla="*/ 628073 h 2881745"/>
              <a:gd name="connsiteX2" fmla="*/ 286327 w 544945"/>
              <a:gd name="connsiteY2" fmla="*/ 1089891 h 2881745"/>
              <a:gd name="connsiteX3" fmla="*/ 489527 w 544945"/>
              <a:gd name="connsiteY3" fmla="*/ 2290618 h 2881745"/>
              <a:gd name="connsiteX4" fmla="*/ 0 w 544945"/>
              <a:gd name="connsiteY4" fmla="*/ 2881745 h 2881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945" h="2881745">
                <a:moveTo>
                  <a:pt x="286327" y="0"/>
                </a:moveTo>
                <a:cubicBezTo>
                  <a:pt x="415636" y="223212"/>
                  <a:pt x="544945" y="446425"/>
                  <a:pt x="544945" y="628073"/>
                </a:cubicBezTo>
                <a:cubicBezTo>
                  <a:pt x="544945" y="809721"/>
                  <a:pt x="295563" y="812800"/>
                  <a:pt x="286327" y="1089891"/>
                </a:cubicBezTo>
                <a:cubicBezTo>
                  <a:pt x="277091" y="1366982"/>
                  <a:pt x="537248" y="1991976"/>
                  <a:pt x="489527" y="2290618"/>
                </a:cubicBezTo>
                <a:cubicBezTo>
                  <a:pt x="441806" y="2589260"/>
                  <a:pt x="220903" y="2735502"/>
                  <a:pt x="0" y="2881745"/>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37" name="Forme libre 36"/>
          <p:cNvSpPr/>
          <p:nvPr/>
        </p:nvSpPr>
        <p:spPr>
          <a:xfrm>
            <a:off x="3870325" y="1192213"/>
            <a:ext cx="1284288" cy="2881312"/>
          </a:xfrm>
          <a:custGeom>
            <a:avLst/>
            <a:gdLst>
              <a:gd name="connsiteX0" fmla="*/ 1283855 w 1283855"/>
              <a:gd name="connsiteY0" fmla="*/ 0 h 2881745"/>
              <a:gd name="connsiteX1" fmla="*/ 877455 w 1283855"/>
              <a:gd name="connsiteY1" fmla="*/ 1625600 h 2881745"/>
              <a:gd name="connsiteX2" fmla="*/ 0 w 1283855"/>
              <a:gd name="connsiteY2" fmla="*/ 2881745 h 2881745"/>
            </a:gdLst>
            <a:ahLst/>
            <a:cxnLst>
              <a:cxn ang="0">
                <a:pos x="connsiteX0" y="connsiteY0"/>
              </a:cxn>
              <a:cxn ang="0">
                <a:pos x="connsiteX1" y="connsiteY1"/>
              </a:cxn>
              <a:cxn ang="0">
                <a:pos x="connsiteX2" y="connsiteY2"/>
              </a:cxn>
            </a:cxnLst>
            <a:rect l="l" t="t" r="r" b="b"/>
            <a:pathLst>
              <a:path w="1283855" h="2881745">
                <a:moveTo>
                  <a:pt x="1283855" y="0"/>
                </a:moveTo>
                <a:cubicBezTo>
                  <a:pt x="1187643" y="572654"/>
                  <a:pt x="1091431" y="1145309"/>
                  <a:pt x="877455" y="1625600"/>
                </a:cubicBezTo>
                <a:cubicBezTo>
                  <a:pt x="663479" y="2105891"/>
                  <a:pt x="331739" y="2493818"/>
                  <a:pt x="0" y="2881745"/>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38" name="Forme libre 37"/>
          <p:cNvSpPr/>
          <p:nvPr/>
        </p:nvSpPr>
        <p:spPr>
          <a:xfrm>
            <a:off x="4932363" y="1200150"/>
            <a:ext cx="655637" cy="2873375"/>
          </a:xfrm>
          <a:custGeom>
            <a:avLst/>
            <a:gdLst>
              <a:gd name="connsiteX0" fmla="*/ 406400 w 655783"/>
              <a:gd name="connsiteY0" fmla="*/ 0 h 2872509"/>
              <a:gd name="connsiteX1" fmla="*/ 350982 w 655783"/>
              <a:gd name="connsiteY1" fmla="*/ 628073 h 2872509"/>
              <a:gd name="connsiteX2" fmla="*/ 618837 w 655783"/>
              <a:gd name="connsiteY2" fmla="*/ 1006764 h 2872509"/>
              <a:gd name="connsiteX3" fmla="*/ 129309 w 655783"/>
              <a:gd name="connsiteY3" fmla="*/ 1764146 h 2872509"/>
              <a:gd name="connsiteX4" fmla="*/ 129309 w 655783"/>
              <a:gd name="connsiteY4" fmla="*/ 2059709 h 2872509"/>
              <a:gd name="connsiteX5" fmla="*/ 498764 w 655783"/>
              <a:gd name="connsiteY5" fmla="*/ 2244437 h 2872509"/>
              <a:gd name="connsiteX6" fmla="*/ 369455 w 655783"/>
              <a:gd name="connsiteY6" fmla="*/ 2419928 h 2872509"/>
              <a:gd name="connsiteX7" fmla="*/ 0 w 655783"/>
              <a:gd name="connsiteY7" fmla="*/ 2872509 h 287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5783" h="2872509">
                <a:moveTo>
                  <a:pt x="406400" y="0"/>
                </a:moveTo>
                <a:cubicBezTo>
                  <a:pt x="360988" y="230139"/>
                  <a:pt x="315576" y="460279"/>
                  <a:pt x="350982" y="628073"/>
                </a:cubicBezTo>
                <a:cubicBezTo>
                  <a:pt x="386388" y="795867"/>
                  <a:pt x="655783" y="817419"/>
                  <a:pt x="618837" y="1006764"/>
                </a:cubicBezTo>
                <a:cubicBezTo>
                  <a:pt x="581892" y="1196110"/>
                  <a:pt x="210897" y="1588655"/>
                  <a:pt x="129309" y="1764146"/>
                </a:cubicBezTo>
                <a:cubicBezTo>
                  <a:pt x="47721" y="1939637"/>
                  <a:pt x="67733" y="1979660"/>
                  <a:pt x="129309" y="2059709"/>
                </a:cubicBezTo>
                <a:cubicBezTo>
                  <a:pt x="190885" y="2139758"/>
                  <a:pt x="458740" y="2184401"/>
                  <a:pt x="498764" y="2244437"/>
                </a:cubicBezTo>
                <a:cubicBezTo>
                  <a:pt x="538788" y="2304474"/>
                  <a:pt x="452582" y="2315249"/>
                  <a:pt x="369455" y="2419928"/>
                </a:cubicBezTo>
                <a:cubicBezTo>
                  <a:pt x="286328" y="2524607"/>
                  <a:pt x="143164" y="2698558"/>
                  <a:pt x="0" y="2872509"/>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39" name="Forme libre 38"/>
          <p:cNvSpPr/>
          <p:nvPr/>
        </p:nvSpPr>
        <p:spPr>
          <a:xfrm>
            <a:off x="4659313" y="1192213"/>
            <a:ext cx="1103312" cy="2881312"/>
          </a:xfrm>
          <a:custGeom>
            <a:avLst/>
            <a:gdLst>
              <a:gd name="connsiteX0" fmla="*/ 133928 w 1102207"/>
              <a:gd name="connsiteY0" fmla="*/ 0 h 2881745"/>
              <a:gd name="connsiteX1" fmla="*/ 143164 w 1102207"/>
              <a:gd name="connsiteY1" fmla="*/ 766618 h 2881745"/>
              <a:gd name="connsiteX2" fmla="*/ 992910 w 1102207"/>
              <a:gd name="connsiteY2" fmla="*/ 2032000 h 2881745"/>
              <a:gd name="connsiteX3" fmla="*/ 798946 w 1102207"/>
              <a:gd name="connsiteY3" fmla="*/ 2881745 h 2881745"/>
            </a:gdLst>
            <a:ahLst/>
            <a:cxnLst>
              <a:cxn ang="0">
                <a:pos x="connsiteX0" y="connsiteY0"/>
              </a:cxn>
              <a:cxn ang="0">
                <a:pos x="connsiteX1" y="connsiteY1"/>
              </a:cxn>
              <a:cxn ang="0">
                <a:pos x="connsiteX2" y="connsiteY2"/>
              </a:cxn>
              <a:cxn ang="0">
                <a:pos x="connsiteX3" y="connsiteY3"/>
              </a:cxn>
            </a:cxnLst>
            <a:rect l="l" t="t" r="r" b="b"/>
            <a:pathLst>
              <a:path w="1102207" h="2881745">
                <a:moveTo>
                  <a:pt x="133928" y="0"/>
                </a:moveTo>
                <a:cubicBezTo>
                  <a:pt x="66964" y="213975"/>
                  <a:pt x="0" y="427951"/>
                  <a:pt x="143164" y="766618"/>
                </a:cubicBezTo>
                <a:cubicBezTo>
                  <a:pt x="286328" y="1105285"/>
                  <a:pt x="883613" y="1679479"/>
                  <a:pt x="992910" y="2032000"/>
                </a:cubicBezTo>
                <a:cubicBezTo>
                  <a:pt x="1102207" y="2384521"/>
                  <a:pt x="950576" y="2633133"/>
                  <a:pt x="798946" y="2881745"/>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43" name="Forme libre 42"/>
          <p:cNvSpPr/>
          <p:nvPr/>
        </p:nvSpPr>
        <p:spPr>
          <a:xfrm>
            <a:off x="4997450" y="1192213"/>
            <a:ext cx="782638" cy="2881312"/>
          </a:xfrm>
          <a:custGeom>
            <a:avLst/>
            <a:gdLst>
              <a:gd name="connsiteX0" fmla="*/ 0 w 783551"/>
              <a:gd name="connsiteY0" fmla="*/ 0 h 2881745"/>
              <a:gd name="connsiteX1" fmla="*/ 748145 w 783551"/>
              <a:gd name="connsiteY1" fmla="*/ 1514764 h 2881745"/>
              <a:gd name="connsiteX2" fmla="*/ 212436 w 783551"/>
              <a:gd name="connsiteY2" fmla="*/ 2881745 h 2881745"/>
            </a:gdLst>
            <a:ahLst/>
            <a:cxnLst>
              <a:cxn ang="0">
                <a:pos x="connsiteX0" y="connsiteY0"/>
              </a:cxn>
              <a:cxn ang="0">
                <a:pos x="connsiteX1" y="connsiteY1"/>
              </a:cxn>
              <a:cxn ang="0">
                <a:pos x="connsiteX2" y="connsiteY2"/>
              </a:cxn>
            </a:cxnLst>
            <a:rect l="l" t="t" r="r" b="b"/>
            <a:pathLst>
              <a:path w="783551" h="2881745">
                <a:moveTo>
                  <a:pt x="0" y="0"/>
                </a:moveTo>
                <a:cubicBezTo>
                  <a:pt x="356369" y="517236"/>
                  <a:pt x="712739" y="1034473"/>
                  <a:pt x="748145" y="1514764"/>
                </a:cubicBezTo>
                <a:cubicBezTo>
                  <a:pt x="783551" y="1995055"/>
                  <a:pt x="497993" y="2438400"/>
                  <a:pt x="212436" y="2881745"/>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50" name="Forme libre 49"/>
          <p:cNvSpPr/>
          <p:nvPr/>
        </p:nvSpPr>
        <p:spPr>
          <a:xfrm>
            <a:off x="3141663" y="1214438"/>
            <a:ext cx="1003300" cy="2863850"/>
          </a:xfrm>
          <a:custGeom>
            <a:avLst/>
            <a:gdLst>
              <a:gd name="connsiteX0" fmla="*/ 0 w 951345"/>
              <a:gd name="connsiteY0" fmla="*/ 0 h 2881746"/>
              <a:gd name="connsiteX1" fmla="*/ 711200 w 951345"/>
              <a:gd name="connsiteY1" fmla="*/ 1256146 h 2881746"/>
              <a:gd name="connsiteX2" fmla="*/ 572654 w 951345"/>
              <a:gd name="connsiteY2" fmla="*/ 1930400 h 2881746"/>
              <a:gd name="connsiteX3" fmla="*/ 951345 w 951345"/>
              <a:gd name="connsiteY3" fmla="*/ 2881746 h 2881746"/>
              <a:gd name="connsiteX0" fmla="*/ 40024 w 418715"/>
              <a:gd name="connsiteY0" fmla="*/ 0 h 3020291"/>
              <a:gd name="connsiteX1" fmla="*/ 178570 w 418715"/>
              <a:gd name="connsiteY1" fmla="*/ 1394691 h 3020291"/>
              <a:gd name="connsiteX2" fmla="*/ 40024 w 418715"/>
              <a:gd name="connsiteY2" fmla="*/ 2068945 h 3020291"/>
              <a:gd name="connsiteX3" fmla="*/ 418715 w 418715"/>
              <a:gd name="connsiteY3" fmla="*/ 3020291 h 3020291"/>
              <a:gd name="connsiteX0" fmla="*/ 175490 w 554181"/>
              <a:gd name="connsiteY0" fmla="*/ 0 h 3020291"/>
              <a:gd name="connsiteX1" fmla="*/ 0 w 554181"/>
              <a:gd name="connsiteY1" fmla="*/ 1468582 h 3020291"/>
              <a:gd name="connsiteX2" fmla="*/ 175490 w 554181"/>
              <a:gd name="connsiteY2" fmla="*/ 2068945 h 3020291"/>
              <a:gd name="connsiteX3" fmla="*/ 554181 w 554181"/>
              <a:gd name="connsiteY3" fmla="*/ 3020291 h 3020291"/>
              <a:gd name="connsiteX0" fmla="*/ 695807 w 1003686"/>
              <a:gd name="connsiteY0" fmla="*/ 0 h 2863272"/>
              <a:gd name="connsiteX1" fmla="*/ 520317 w 1003686"/>
              <a:gd name="connsiteY1" fmla="*/ 1468582 h 2863272"/>
              <a:gd name="connsiteX2" fmla="*/ 695807 w 1003686"/>
              <a:gd name="connsiteY2" fmla="*/ 2068945 h 2863272"/>
              <a:gd name="connsiteX3" fmla="*/ 169334 w 1003686"/>
              <a:gd name="connsiteY3" fmla="*/ 2863272 h 2863272"/>
            </a:gdLst>
            <a:ahLst/>
            <a:cxnLst>
              <a:cxn ang="0">
                <a:pos x="connsiteX0" y="connsiteY0"/>
              </a:cxn>
              <a:cxn ang="0">
                <a:pos x="connsiteX1" y="connsiteY1"/>
              </a:cxn>
              <a:cxn ang="0">
                <a:pos x="connsiteX2" y="connsiteY2"/>
              </a:cxn>
              <a:cxn ang="0">
                <a:pos x="connsiteX3" y="connsiteY3"/>
              </a:cxn>
            </a:cxnLst>
            <a:rect l="l" t="t" r="r" b="b"/>
            <a:pathLst>
              <a:path w="1003686" h="2863272">
                <a:moveTo>
                  <a:pt x="695807" y="0"/>
                </a:moveTo>
                <a:cubicBezTo>
                  <a:pt x="1003686" y="467206"/>
                  <a:pt x="520317" y="1123758"/>
                  <a:pt x="520317" y="1468582"/>
                </a:cubicBezTo>
                <a:cubicBezTo>
                  <a:pt x="520317" y="1813406"/>
                  <a:pt x="754304" y="1836497"/>
                  <a:pt x="695807" y="2068945"/>
                </a:cubicBezTo>
                <a:cubicBezTo>
                  <a:pt x="637310" y="2301393"/>
                  <a:pt x="0" y="2523065"/>
                  <a:pt x="169334" y="2863272"/>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grpSp>
        <p:nvGrpSpPr>
          <p:cNvPr id="3" name="Groupe 63"/>
          <p:cNvGrpSpPr>
            <a:grpSpLocks/>
          </p:cNvGrpSpPr>
          <p:nvPr/>
        </p:nvGrpSpPr>
        <p:grpSpPr bwMode="auto">
          <a:xfrm>
            <a:off x="5508625" y="1192213"/>
            <a:ext cx="2527300" cy="2895600"/>
            <a:chOff x="5507951" y="1191491"/>
            <a:chExt cx="2527685" cy="2895600"/>
          </a:xfrm>
        </p:grpSpPr>
        <p:sp>
          <p:nvSpPr>
            <p:cNvPr id="40" name="Forme libre 39"/>
            <p:cNvSpPr/>
            <p:nvPr/>
          </p:nvSpPr>
          <p:spPr>
            <a:xfrm>
              <a:off x="6189093" y="1201016"/>
              <a:ext cx="516016" cy="2871787"/>
            </a:xfrm>
            <a:custGeom>
              <a:avLst/>
              <a:gdLst>
                <a:gd name="connsiteX0" fmla="*/ 0 w 517236"/>
                <a:gd name="connsiteY0" fmla="*/ 0 h 2872509"/>
                <a:gd name="connsiteX1" fmla="*/ 286327 w 517236"/>
                <a:gd name="connsiteY1" fmla="*/ 1366982 h 2872509"/>
                <a:gd name="connsiteX2" fmla="*/ 92363 w 517236"/>
                <a:gd name="connsiteY2" fmla="*/ 1764146 h 2872509"/>
                <a:gd name="connsiteX3" fmla="*/ 157018 w 517236"/>
                <a:gd name="connsiteY3" fmla="*/ 2032000 h 2872509"/>
                <a:gd name="connsiteX4" fmla="*/ 517236 w 517236"/>
                <a:gd name="connsiteY4" fmla="*/ 2872509 h 287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36" h="2872509">
                  <a:moveTo>
                    <a:pt x="0" y="0"/>
                  </a:moveTo>
                  <a:cubicBezTo>
                    <a:pt x="135466" y="536479"/>
                    <a:pt x="270933" y="1072958"/>
                    <a:pt x="286327" y="1366982"/>
                  </a:cubicBezTo>
                  <a:cubicBezTo>
                    <a:pt x="301721" y="1661006"/>
                    <a:pt x="113914" y="1653310"/>
                    <a:pt x="92363" y="1764146"/>
                  </a:cubicBezTo>
                  <a:cubicBezTo>
                    <a:pt x="70812" y="1874982"/>
                    <a:pt x="86206" y="1847273"/>
                    <a:pt x="157018" y="2032000"/>
                  </a:cubicBezTo>
                  <a:cubicBezTo>
                    <a:pt x="227830" y="2216727"/>
                    <a:pt x="372533" y="2544618"/>
                    <a:pt x="517236" y="2872509"/>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42" name="Forme libre 41"/>
            <p:cNvSpPr/>
            <p:nvPr/>
          </p:nvSpPr>
          <p:spPr>
            <a:xfrm>
              <a:off x="6035081" y="1210541"/>
              <a:ext cx="541420" cy="2862262"/>
            </a:xfrm>
            <a:custGeom>
              <a:avLst/>
              <a:gdLst>
                <a:gd name="connsiteX0" fmla="*/ 541867 w 541867"/>
                <a:gd name="connsiteY0" fmla="*/ 0 h 2863272"/>
                <a:gd name="connsiteX1" fmla="*/ 70812 w 541867"/>
                <a:gd name="connsiteY1" fmla="*/ 1468581 h 2863272"/>
                <a:gd name="connsiteX2" fmla="*/ 116994 w 541867"/>
                <a:gd name="connsiteY2" fmla="*/ 2863272 h 2863272"/>
              </a:gdLst>
              <a:ahLst/>
              <a:cxnLst>
                <a:cxn ang="0">
                  <a:pos x="connsiteX0" y="connsiteY0"/>
                </a:cxn>
                <a:cxn ang="0">
                  <a:pos x="connsiteX1" y="connsiteY1"/>
                </a:cxn>
                <a:cxn ang="0">
                  <a:pos x="connsiteX2" y="connsiteY2"/>
                </a:cxn>
              </a:cxnLst>
              <a:rect l="l" t="t" r="r" b="b"/>
              <a:pathLst>
                <a:path w="541867" h="2863272">
                  <a:moveTo>
                    <a:pt x="541867" y="0"/>
                  </a:moveTo>
                  <a:cubicBezTo>
                    <a:pt x="341745" y="495684"/>
                    <a:pt x="141624" y="991369"/>
                    <a:pt x="70812" y="1468581"/>
                  </a:cubicBezTo>
                  <a:cubicBezTo>
                    <a:pt x="0" y="1945793"/>
                    <a:pt x="58497" y="2404532"/>
                    <a:pt x="116994" y="2863272"/>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48" name="Forme libre 47"/>
            <p:cNvSpPr/>
            <p:nvPr/>
          </p:nvSpPr>
          <p:spPr>
            <a:xfrm>
              <a:off x="5507951" y="1201016"/>
              <a:ext cx="901837" cy="2871787"/>
            </a:xfrm>
            <a:custGeom>
              <a:avLst/>
              <a:gdLst>
                <a:gd name="connsiteX0" fmla="*/ 366376 w 902085"/>
                <a:gd name="connsiteY0" fmla="*/ 0 h 2872509"/>
                <a:gd name="connsiteX1" fmla="*/ 89285 w 902085"/>
                <a:gd name="connsiteY1" fmla="*/ 1394691 h 2872509"/>
                <a:gd name="connsiteX2" fmla="*/ 902085 w 902085"/>
                <a:gd name="connsiteY2" fmla="*/ 2872509 h 2872509"/>
              </a:gdLst>
              <a:ahLst/>
              <a:cxnLst>
                <a:cxn ang="0">
                  <a:pos x="connsiteX0" y="connsiteY0"/>
                </a:cxn>
                <a:cxn ang="0">
                  <a:pos x="connsiteX1" y="connsiteY1"/>
                </a:cxn>
                <a:cxn ang="0">
                  <a:pos x="connsiteX2" y="connsiteY2"/>
                </a:cxn>
              </a:cxnLst>
              <a:rect l="l" t="t" r="r" b="b"/>
              <a:pathLst>
                <a:path w="902085" h="2872509">
                  <a:moveTo>
                    <a:pt x="366376" y="0"/>
                  </a:moveTo>
                  <a:cubicBezTo>
                    <a:pt x="183188" y="457970"/>
                    <a:pt x="0" y="915940"/>
                    <a:pt x="89285" y="1394691"/>
                  </a:cubicBezTo>
                  <a:cubicBezTo>
                    <a:pt x="178570" y="1873442"/>
                    <a:pt x="540327" y="2372975"/>
                    <a:pt x="902085" y="2872509"/>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49" name="Forme libre 48"/>
            <p:cNvSpPr/>
            <p:nvPr/>
          </p:nvSpPr>
          <p:spPr>
            <a:xfrm>
              <a:off x="6087477" y="1201016"/>
              <a:ext cx="1030444" cy="2881312"/>
            </a:xfrm>
            <a:custGeom>
              <a:avLst/>
              <a:gdLst>
                <a:gd name="connsiteX0" fmla="*/ 0 w 951345"/>
                <a:gd name="connsiteY0" fmla="*/ 0 h 2881746"/>
                <a:gd name="connsiteX1" fmla="*/ 711200 w 951345"/>
                <a:gd name="connsiteY1" fmla="*/ 1256146 h 2881746"/>
                <a:gd name="connsiteX2" fmla="*/ 572654 w 951345"/>
                <a:gd name="connsiteY2" fmla="*/ 1930400 h 2881746"/>
                <a:gd name="connsiteX3" fmla="*/ 951345 w 951345"/>
                <a:gd name="connsiteY3" fmla="*/ 2881746 h 2881746"/>
                <a:gd name="connsiteX0" fmla="*/ 0 w 991369"/>
                <a:gd name="connsiteY0" fmla="*/ 0 h 2881746"/>
                <a:gd name="connsiteX1" fmla="*/ 711200 w 991369"/>
                <a:gd name="connsiteY1" fmla="*/ 1256146 h 2881746"/>
                <a:gd name="connsiteX2" fmla="*/ 951345 w 991369"/>
                <a:gd name="connsiteY2" fmla="*/ 2050473 h 2881746"/>
                <a:gd name="connsiteX3" fmla="*/ 951345 w 991369"/>
                <a:gd name="connsiteY3" fmla="*/ 2881746 h 2881746"/>
                <a:gd name="connsiteX0" fmla="*/ 0 w 1031393"/>
                <a:gd name="connsiteY0" fmla="*/ 0 h 2881746"/>
                <a:gd name="connsiteX1" fmla="*/ 471054 w 1031393"/>
                <a:gd name="connsiteY1" fmla="*/ 1108364 h 2881746"/>
                <a:gd name="connsiteX2" fmla="*/ 951345 w 1031393"/>
                <a:gd name="connsiteY2" fmla="*/ 2050473 h 2881746"/>
                <a:gd name="connsiteX3" fmla="*/ 951345 w 1031393"/>
                <a:gd name="connsiteY3" fmla="*/ 2881746 h 2881746"/>
                <a:gd name="connsiteX0" fmla="*/ 0 w 1031393"/>
                <a:gd name="connsiteY0" fmla="*/ 0 h 2881746"/>
                <a:gd name="connsiteX1" fmla="*/ 471054 w 1031393"/>
                <a:gd name="connsiteY1" fmla="*/ 1108364 h 2881746"/>
                <a:gd name="connsiteX2" fmla="*/ 951345 w 1031393"/>
                <a:gd name="connsiteY2" fmla="*/ 2050473 h 2881746"/>
                <a:gd name="connsiteX3" fmla="*/ 951345 w 1031393"/>
                <a:gd name="connsiteY3" fmla="*/ 2881746 h 2881746"/>
                <a:gd name="connsiteX0" fmla="*/ 0 w 1031393"/>
                <a:gd name="connsiteY0" fmla="*/ 0 h 2881746"/>
                <a:gd name="connsiteX1" fmla="*/ 471054 w 1031393"/>
                <a:gd name="connsiteY1" fmla="*/ 1108364 h 2881746"/>
                <a:gd name="connsiteX2" fmla="*/ 951345 w 1031393"/>
                <a:gd name="connsiteY2" fmla="*/ 2050473 h 2881746"/>
                <a:gd name="connsiteX3" fmla="*/ 951345 w 1031393"/>
                <a:gd name="connsiteY3" fmla="*/ 2881746 h 2881746"/>
              </a:gdLst>
              <a:ahLst/>
              <a:cxnLst>
                <a:cxn ang="0">
                  <a:pos x="connsiteX0" y="connsiteY0"/>
                </a:cxn>
                <a:cxn ang="0">
                  <a:pos x="connsiteX1" y="connsiteY1"/>
                </a:cxn>
                <a:cxn ang="0">
                  <a:pos x="connsiteX2" y="connsiteY2"/>
                </a:cxn>
                <a:cxn ang="0">
                  <a:pos x="connsiteX3" y="connsiteY3"/>
                </a:cxn>
              </a:cxnLst>
              <a:rect l="l" t="t" r="r" b="b"/>
              <a:pathLst>
                <a:path w="1031393" h="2881746">
                  <a:moveTo>
                    <a:pt x="0" y="0"/>
                  </a:moveTo>
                  <a:cubicBezTo>
                    <a:pt x="307879" y="467206"/>
                    <a:pt x="451043" y="720438"/>
                    <a:pt x="471054" y="1108364"/>
                  </a:cubicBezTo>
                  <a:cubicBezTo>
                    <a:pt x="740447" y="1311564"/>
                    <a:pt x="871297" y="1754909"/>
                    <a:pt x="951345" y="2050473"/>
                  </a:cubicBezTo>
                  <a:cubicBezTo>
                    <a:pt x="1031393" y="2346037"/>
                    <a:pt x="782011" y="2541539"/>
                    <a:pt x="951345" y="2881746"/>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51" name="Forme libre 50"/>
            <p:cNvSpPr/>
            <p:nvPr/>
          </p:nvSpPr>
          <p:spPr>
            <a:xfrm>
              <a:off x="6363744" y="1191491"/>
              <a:ext cx="951057" cy="2881312"/>
            </a:xfrm>
            <a:custGeom>
              <a:avLst/>
              <a:gdLst>
                <a:gd name="connsiteX0" fmla="*/ 0 w 951345"/>
                <a:gd name="connsiteY0" fmla="*/ 0 h 2881746"/>
                <a:gd name="connsiteX1" fmla="*/ 711200 w 951345"/>
                <a:gd name="connsiteY1" fmla="*/ 1256146 h 2881746"/>
                <a:gd name="connsiteX2" fmla="*/ 572654 w 951345"/>
                <a:gd name="connsiteY2" fmla="*/ 1930400 h 2881746"/>
                <a:gd name="connsiteX3" fmla="*/ 951345 w 951345"/>
                <a:gd name="connsiteY3" fmla="*/ 2881746 h 2881746"/>
                <a:gd name="connsiteX0" fmla="*/ 0 w 951345"/>
                <a:gd name="connsiteY0" fmla="*/ 0 h 2881746"/>
                <a:gd name="connsiteX1" fmla="*/ 711200 w 951345"/>
                <a:gd name="connsiteY1" fmla="*/ 1256146 h 2881746"/>
                <a:gd name="connsiteX2" fmla="*/ 572654 w 951345"/>
                <a:gd name="connsiteY2" fmla="*/ 2170545 h 2881746"/>
                <a:gd name="connsiteX3" fmla="*/ 951345 w 951345"/>
                <a:gd name="connsiteY3" fmla="*/ 2881746 h 2881746"/>
                <a:gd name="connsiteX0" fmla="*/ 0 w 951345"/>
                <a:gd name="connsiteY0" fmla="*/ 0 h 2881746"/>
                <a:gd name="connsiteX1" fmla="*/ 508000 w 951345"/>
                <a:gd name="connsiteY1" fmla="*/ 914400 h 2881746"/>
                <a:gd name="connsiteX2" fmla="*/ 572654 w 951345"/>
                <a:gd name="connsiteY2" fmla="*/ 2170545 h 2881746"/>
                <a:gd name="connsiteX3" fmla="*/ 951345 w 951345"/>
                <a:gd name="connsiteY3" fmla="*/ 2881746 h 2881746"/>
                <a:gd name="connsiteX0" fmla="*/ 0 w 951345"/>
                <a:gd name="connsiteY0" fmla="*/ 0 h 2881746"/>
                <a:gd name="connsiteX1" fmla="*/ 508000 w 951345"/>
                <a:gd name="connsiteY1" fmla="*/ 914400 h 2881746"/>
                <a:gd name="connsiteX2" fmla="*/ 572654 w 951345"/>
                <a:gd name="connsiteY2" fmla="*/ 2170545 h 2881746"/>
                <a:gd name="connsiteX3" fmla="*/ 951345 w 951345"/>
                <a:gd name="connsiteY3" fmla="*/ 2881746 h 2881746"/>
                <a:gd name="connsiteX0" fmla="*/ 0 w 951345"/>
                <a:gd name="connsiteY0" fmla="*/ 0 h 2881746"/>
                <a:gd name="connsiteX1" fmla="*/ 508000 w 951345"/>
                <a:gd name="connsiteY1" fmla="*/ 914400 h 2881746"/>
                <a:gd name="connsiteX2" fmla="*/ 572654 w 951345"/>
                <a:gd name="connsiteY2" fmla="*/ 2170545 h 2881746"/>
                <a:gd name="connsiteX3" fmla="*/ 951345 w 951345"/>
                <a:gd name="connsiteY3" fmla="*/ 2881746 h 2881746"/>
              </a:gdLst>
              <a:ahLst/>
              <a:cxnLst>
                <a:cxn ang="0">
                  <a:pos x="connsiteX0" y="connsiteY0"/>
                </a:cxn>
                <a:cxn ang="0">
                  <a:pos x="connsiteX1" y="connsiteY1"/>
                </a:cxn>
                <a:cxn ang="0">
                  <a:pos x="connsiteX2" y="connsiteY2"/>
                </a:cxn>
                <a:cxn ang="0">
                  <a:pos x="connsiteX3" y="connsiteY3"/>
                </a:cxn>
              </a:cxnLst>
              <a:rect l="l" t="t" r="r" b="b"/>
              <a:pathLst>
                <a:path w="951345" h="2881746">
                  <a:moveTo>
                    <a:pt x="0" y="0"/>
                  </a:moveTo>
                  <a:cubicBezTo>
                    <a:pt x="307879" y="467206"/>
                    <a:pt x="634230" y="589588"/>
                    <a:pt x="508000" y="914400"/>
                  </a:cubicBezTo>
                  <a:cubicBezTo>
                    <a:pt x="741987" y="1590194"/>
                    <a:pt x="498763" y="1842654"/>
                    <a:pt x="572654" y="2170545"/>
                  </a:cubicBezTo>
                  <a:cubicBezTo>
                    <a:pt x="646545" y="2498436"/>
                    <a:pt x="782011" y="2541539"/>
                    <a:pt x="951345" y="2881746"/>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52" name="Forme libre 51"/>
            <p:cNvSpPr/>
            <p:nvPr/>
          </p:nvSpPr>
          <p:spPr>
            <a:xfrm>
              <a:off x="7149676" y="1205778"/>
              <a:ext cx="523955" cy="2881313"/>
            </a:xfrm>
            <a:custGeom>
              <a:avLst/>
              <a:gdLst>
                <a:gd name="connsiteX0" fmla="*/ 0 w 951345"/>
                <a:gd name="connsiteY0" fmla="*/ 0 h 2881746"/>
                <a:gd name="connsiteX1" fmla="*/ 711200 w 951345"/>
                <a:gd name="connsiteY1" fmla="*/ 1256146 h 2881746"/>
                <a:gd name="connsiteX2" fmla="*/ 572654 w 951345"/>
                <a:gd name="connsiteY2" fmla="*/ 1930400 h 2881746"/>
                <a:gd name="connsiteX3" fmla="*/ 951345 w 951345"/>
                <a:gd name="connsiteY3" fmla="*/ 2881746 h 2881746"/>
                <a:gd name="connsiteX0" fmla="*/ 206279 w 514158"/>
                <a:gd name="connsiteY0" fmla="*/ 0 h 2881746"/>
                <a:gd name="connsiteX1" fmla="*/ 178570 w 514158"/>
                <a:gd name="connsiteY1" fmla="*/ 1256146 h 2881746"/>
                <a:gd name="connsiteX2" fmla="*/ 40024 w 514158"/>
                <a:gd name="connsiteY2" fmla="*/ 1930400 h 2881746"/>
                <a:gd name="connsiteX3" fmla="*/ 418715 w 514158"/>
                <a:gd name="connsiteY3" fmla="*/ 2881746 h 2881746"/>
                <a:gd name="connsiteX0" fmla="*/ 217055 w 524934"/>
                <a:gd name="connsiteY0" fmla="*/ 0 h 2881746"/>
                <a:gd name="connsiteX1" fmla="*/ 124691 w 524934"/>
                <a:gd name="connsiteY1" fmla="*/ 1256146 h 2881746"/>
                <a:gd name="connsiteX2" fmla="*/ 50800 w 524934"/>
                <a:gd name="connsiteY2" fmla="*/ 1930400 h 2881746"/>
                <a:gd name="connsiteX3" fmla="*/ 429491 w 524934"/>
                <a:gd name="connsiteY3" fmla="*/ 2881746 h 2881746"/>
                <a:gd name="connsiteX0" fmla="*/ 217055 w 524934"/>
                <a:gd name="connsiteY0" fmla="*/ 0 h 2881746"/>
                <a:gd name="connsiteX1" fmla="*/ 124691 w 524934"/>
                <a:gd name="connsiteY1" fmla="*/ 1256146 h 2881746"/>
                <a:gd name="connsiteX2" fmla="*/ 50800 w 524934"/>
                <a:gd name="connsiteY2" fmla="*/ 1930400 h 2881746"/>
                <a:gd name="connsiteX3" fmla="*/ 429491 w 524934"/>
                <a:gd name="connsiteY3" fmla="*/ 2881746 h 2881746"/>
              </a:gdLst>
              <a:ahLst/>
              <a:cxnLst>
                <a:cxn ang="0">
                  <a:pos x="connsiteX0" y="connsiteY0"/>
                </a:cxn>
                <a:cxn ang="0">
                  <a:pos x="connsiteX1" y="connsiteY1"/>
                </a:cxn>
                <a:cxn ang="0">
                  <a:pos x="connsiteX2" y="connsiteY2"/>
                </a:cxn>
                <a:cxn ang="0">
                  <a:pos x="connsiteX3" y="connsiteY3"/>
                </a:cxn>
              </a:cxnLst>
              <a:rect l="l" t="t" r="r" b="b"/>
              <a:pathLst>
                <a:path w="524934" h="2881746">
                  <a:moveTo>
                    <a:pt x="217055" y="0"/>
                  </a:moveTo>
                  <a:cubicBezTo>
                    <a:pt x="524934" y="467206"/>
                    <a:pt x="60036" y="925177"/>
                    <a:pt x="124691" y="1256146"/>
                  </a:cubicBezTo>
                  <a:cubicBezTo>
                    <a:pt x="96982" y="1577879"/>
                    <a:pt x="0" y="1659467"/>
                    <a:pt x="50800" y="1930400"/>
                  </a:cubicBezTo>
                  <a:cubicBezTo>
                    <a:pt x="101600" y="2201333"/>
                    <a:pt x="260157" y="2541539"/>
                    <a:pt x="429491" y="2881746"/>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53" name="Forme libre 52"/>
            <p:cNvSpPr/>
            <p:nvPr/>
          </p:nvSpPr>
          <p:spPr>
            <a:xfrm>
              <a:off x="7084579" y="1191491"/>
              <a:ext cx="951057" cy="2881312"/>
            </a:xfrm>
            <a:custGeom>
              <a:avLst/>
              <a:gdLst>
                <a:gd name="connsiteX0" fmla="*/ 0 w 951345"/>
                <a:gd name="connsiteY0" fmla="*/ 0 h 2881746"/>
                <a:gd name="connsiteX1" fmla="*/ 711200 w 951345"/>
                <a:gd name="connsiteY1" fmla="*/ 1256146 h 2881746"/>
                <a:gd name="connsiteX2" fmla="*/ 572654 w 951345"/>
                <a:gd name="connsiteY2" fmla="*/ 1930400 h 2881746"/>
                <a:gd name="connsiteX3" fmla="*/ 951345 w 951345"/>
                <a:gd name="connsiteY3" fmla="*/ 2881746 h 2881746"/>
                <a:gd name="connsiteX0" fmla="*/ 0 w 951345"/>
                <a:gd name="connsiteY0" fmla="*/ 0 h 2881746"/>
                <a:gd name="connsiteX1" fmla="*/ 628073 w 951345"/>
                <a:gd name="connsiteY1" fmla="*/ 775855 h 2881746"/>
                <a:gd name="connsiteX2" fmla="*/ 572654 w 951345"/>
                <a:gd name="connsiteY2" fmla="*/ 1930400 h 2881746"/>
                <a:gd name="connsiteX3" fmla="*/ 951345 w 951345"/>
                <a:gd name="connsiteY3" fmla="*/ 2881746 h 2881746"/>
                <a:gd name="connsiteX0" fmla="*/ 0 w 951345"/>
                <a:gd name="connsiteY0" fmla="*/ 0 h 2881746"/>
                <a:gd name="connsiteX1" fmla="*/ 628073 w 951345"/>
                <a:gd name="connsiteY1" fmla="*/ 775855 h 2881746"/>
                <a:gd name="connsiteX2" fmla="*/ 572654 w 951345"/>
                <a:gd name="connsiteY2" fmla="*/ 1930400 h 2881746"/>
                <a:gd name="connsiteX3" fmla="*/ 951345 w 951345"/>
                <a:gd name="connsiteY3" fmla="*/ 2881746 h 2881746"/>
                <a:gd name="connsiteX0" fmla="*/ 0 w 951345"/>
                <a:gd name="connsiteY0" fmla="*/ 0 h 2881746"/>
                <a:gd name="connsiteX1" fmla="*/ 628073 w 951345"/>
                <a:gd name="connsiteY1" fmla="*/ 775855 h 2881746"/>
                <a:gd name="connsiteX2" fmla="*/ 581890 w 951345"/>
                <a:gd name="connsiteY2" fmla="*/ 2299854 h 2881746"/>
                <a:gd name="connsiteX3" fmla="*/ 951345 w 951345"/>
                <a:gd name="connsiteY3" fmla="*/ 2881746 h 2881746"/>
              </a:gdLst>
              <a:ahLst/>
              <a:cxnLst>
                <a:cxn ang="0">
                  <a:pos x="connsiteX0" y="connsiteY0"/>
                </a:cxn>
                <a:cxn ang="0">
                  <a:pos x="connsiteX1" y="connsiteY1"/>
                </a:cxn>
                <a:cxn ang="0">
                  <a:pos x="connsiteX2" y="connsiteY2"/>
                </a:cxn>
                <a:cxn ang="0">
                  <a:pos x="connsiteX3" y="connsiteY3"/>
                </a:cxn>
              </a:cxnLst>
              <a:rect l="l" t="t" r="r" b="b"/>
              <a:pathLst>
                <a:path w="951345" h="2881746">
                  <a:moveTo>
                    <a:pt x="0" y="0"/>
                  </a:moveTo>
                  <a:cubicBezTo>
                    <a:pt x="307879" y="467206"/>
                    <a:pt x="532631" y="454122"/>
                    <a:pt x="628073" y="775855"/>
                  </a:cubicBezTo>
                  <a:cubicBezTo>
                    <a:pt x="520315" y="1365442"/>
                    <a:pt x="528011" y="1948872"/>
                    <a:pt x="581890" y="2299854"/>
                  </a:cubicBezTo>
                  <a:cubicBezTo>
                    <a:pt x="635769" y="2650836"/>
                    <a:pt x="782011" y="2541539"/>
                    <a:pt x="951345" y="2881746"/>
                  </a:cubicBezTo>
                </a:path>
              </a:pathLst>
            </a:custGeom>
            <a:ln>
              <a:solidFill>
                <a:srgbClr val="FFC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grpSp>
      <p:sp>
        <p:nvSpPr>
          <p:cNvPr id="56" name="Rectangle 55"/>
          <p:cNvSpPr/>
          <p:nvPr/>
        </p:nvSpPr>
        <p:spPr>
          <a:xfrm>
            <a:off x="-954088" y="1200150"/>
            <a:ext cx="3524251" cy="2871788"/>
          </a:xfrm>
          <a:prstGeom prst="rect">
            <a:avLst/>
          </a:prstGeom>
          <a:noFill/>
          <a:ln w="57150">
            <a:solidFill>
              <a:srgbClr val="0070C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b="1">
              <a:solidFill>
                <a:prstClr val="white"/>
              </a:solidFill>
            </a:endParaRPr>
          </a:p>
        </p:txBody>
      </p:sp>
      <p:sp>
        <p:nvSpPr>
          <p:cNvPr id="61" name="Rectangle 60"/>
          <p:cNvSpPr/>
          <p:nvPr/>
        </p:nvSpPr>
        <p:spPr>
          <a:xfrm>
            <a:off x="2573338" y="4240213"/>
            <a:ext cx="6270625" cy="469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6161" name="ZoneTexte 64"/>
          <p:cNvSpPr txBox="1">
            <a:spLocks noChangeArrowheads="1"/>
          </p:cNvSpPr>
          <p:nvPr/>
        </p:nvSpPr>
        <p:spPr bwMode="auto">
          <a:xfrm>
            <a:off x="5465763" y="4240213"/>
            <a:ext cx="568325" cy="368300"/>
          </a:xfrm>
          <a:prstGeom prst="rect">
            <a:avLst/>
          </a:prstGeom>
          <a:noFill/>
          <a:ln w="9525">
            <a:noFill/>
            <a:miter lim="800000"/>
            <a:headEnd/>
            <a:tailEnd/>
          </a:ln>
        </p:spPr>
        <p:txBody>
          <a:bodyPr wrap="none">
            <a:spAutoFit/>
          </a:bodyPr>
          <a:lstStyle/>
          <a:p>
            <a:r>
              <a:rPr lang="en-US" dirty="0" smtClean="0">
                <a:solidFill>
                  <a:prstClr val="white"/>
                </a:solidFill>
              </a:rPr>
              <a:t>bad</a:t>
            </a:r>
            <a:endParaRPr lang="fr-FR" dirty="0" smtClean="0">
              <a:solidFill>
                <a:prstClr val="white"/>
              </a:solidFill>
            </a:endParaRPr>
          </a:p>
        </p:txBody>
      </p:sp>
      <p:sp>
        <p:nvSpPr>
          <p:cNvPr id="6162" name="ZoneTexte 65"/>
          <p:cNvSpPr txBox="1">
            <a:spLocks noChangeArrowheads="1"/>
          </p:cNvSpPr>
          <p:nvPr/>
        </p:nvSpPr>
        <p:spPr bwMode="auto">
          <a:xfrm>
            <a:off x="1893888" y="4240213"/>
            <a:ext cx="696912" cy="368300"/>
          </a:xfrm>
          <a:prstGeom prst="rect">
            <a:avLst/>
          </a:prstGeom>
          <a:noFill/>
          <a:ln w="9525">
            <a:noFill/>
            <a:miter lim="800000"/>
            <a:headEnd/>
            <a:tailEnd/>
          </a:ln>
        </p:spPr>
        <p:txBody>
          <a:bodyPr wrap="none">
            <a:spAutoFit/>
          </a:bodyPr>
          <a:lstStyle/>
          <a:p>
            <a:r>
              <a:rPr lang="en-US" smtClean="0">
                <a:solidFill>
                  <a:prstClr val="white"/>
                </a:solidFill>
              </a:rPr>
              <a:t>good</a:t>
            </a:r>
          </a:p>
        </p:txBody>
      </p:sp>
      <p:sp>
        <p:nvSpPr>
          <p:cNvPr id="29" name="ZoneTexte 28"/>
          <p:cNvSpPr txBox="1">
            <a:spLocks noChangeArrowheads="1"/>
          </p:cNvSpPr>
          <p:nvPr/>
        </p:nvSpPr>
        <p:spPr bwMode="auto">
          <a:xfrm>
            <a:off x="6059488" y="737394"/>
            <a:ext cx="2225675" cy="954088"/>
          </a:xfrm>
          <a:prstGeom prst="rect">
            <a:avLst/>
          </a:prstGeom>
          <a:noFill/>
          <a:ln w="9525">
            <a:noFill/>
            <a:miter lim="800000"/>
            <a:headEnd/>
            <a:tailEnd/>
          </a:ln>
        </p:spPr>
        <p:txBody>
          <a:bodyPr wrap="none">
            <a:spAutoFit/>
          </a:bodyPr>
          <a:lstStyle/>
          <a:p>
            <a:r>
              <a:rPr lang="en-US" sz="2800" dirty="0" smtClean="0">
                <a:solidFill>
                  <a:prstClr val="black"/>
                </a:solidFill>
              </a:rPr>
              <a:t>Prune edges</a:t>
            </a:r>
          </a:p>
          <a:p>
            <a:r>
              <a:rPr lang="en-US" sz="2800" dirty="0" smtClean="0">
                <a:solidFill>
                  <a:prstClr val="black"/>
                </a:solidFill>
              </a:rPr>
              <a:t>to here</a:t>
            </a:r>
            <a:endParaRPr lang="fr-FR" dirty="0" smtClean="0">
              <a:solidFill>
                <a:prstClr val="black"/>
              </a:solidFill>
            </a:endParaRPr>
          </a:p>
        </p:txBody>
      </p:sp>
      <p:sp>
        <p:nvSpPr>
          <p:cNvPr id="6164" name="ZoneTexte 29"/>
          <p:cNvSpPr txBox="1">
            <a:spLocks noChangeArrowheads="1"/>
          </p:cNvSpPr>
          <p:nvPr/>
        </p:nvSpPr>
        <p:spPr bwMode="auto">
          <a:xfrm>
            <a:off x="1087438" y="819150"/>
            <a:ext cx="1914307" cy="830997"/>
          </a:xfrm>
          <a:prstGeom prst="rect">
            <a:avLst/>
          </a:prstGeom>
          <a:noFill/>
          <a:ln w="9525">
            <a:noFill/>
            <a:miter lim="800000"/>
            <a:headEnd/>
            <a:tailEnd/>
          </a:ln>
        </p:spPr>
        <p:txBody>
          <a:bodyPr wrap="none">
            <a:spAutoFit/>
          </a:bodyPr>
          <a:lstStyle/>
          <a:p>
            <a:r>
              <a:rPr lang="en-US" sz="2400" dirty="0" smtClean="0">
                <a:solidFill>
                  <a:srgbClr val="00B050"/>
                </a:solidFill>
              </a:rPr>
              <a:t>current node</a:t>
            </a:r>
          </a:p>
          <a:p>
            <a:pPr algn="r"/>
            <a:r>
              <a:rPr lang="en-US" sz="2400" dirty="0" smtClean="0">
                <a:solidFill>
                  <a:srgbClr val="00B050"/>
                </a:solidFill>
              </a:rPr>
              <a:t>(</a:t>
            </a:r>
            <a:r>
              <a:rPr lang="en-US" sz="2400" dirty="0" err="1" smtClean="0">
                <a:solidFill>
                  <a:srgbClr val="00B050"/>
                </a:solidFill>
              </a:rPr>
              <a:t>c,x</a:t>
            </a:r>
            <a:r>
              <a:rPr lang="en-US" sz="2400" dirty="0" smtClean="0">
                <a:solidFill>
                  <a:srgbClr val="00B050"/>
                </a:solidFill>
              </a:rPr>
              <a:t>)  </a:t>
            </a:r>
            <a:endParaRPr lang="fr-FR" sz="2400" dirty="0" smtClean="0">
              <a:solidFill>
                <a:srgbClr val="00B050"/>
              </a:solidFill>
            </a:endParaRPr>
          </a:p>
        </p:txBody>
      </p:sp>
      <p:sp>
        <p:nvSpPr>
          <p:cNvPr id="68" name="Forme libre 67"/>
          <p:cNvSpPr/>
          <p:nvPr/>
        </p:nvSpPr>
        <p:spPr>
          <a:xfrm>
            <a:off x="2951163" y="600075"/>
            <a:ext cx="731837" cy="573088"/>
          </a:xfrm>
          <a:custGeom>
            <a:avLst/>
            <a:gdLst>
              <a:gd name="connsiteX0" fmla="*/ 0 w 732817"/>
              <a:gd name="connsiteY0" fmla="*/ 554476 h 573931"/>
              <a:gd name="connsiteX1" fmla="*/ 363166 w 732817"/>
              <a:gd name="connsiteY1" fmla="*/ 3242 h 573931"/>
              <a:gd name="connsiteX2" fmla="*/ 732817 w 732817"/>
              <a:gd name="connsiteY2" fmla="*/ 573931 h 573931"/>
            </a:gdLst>
            <a:ahLst/>
            <a:cxnLst>
              <a:cxn ang="0">
                <a:pos x="connsiteX0" y="connsiteY0"/>
              </a:cxn>
              <a:cxn ang="0">
                <a:pos x="connsiteX1" y="connsiteY1"/>
              </a:cxn>
              <a:cxn ang="0">
                <a:pos x="connsiteX2" y="connsiteY2"/>
              </a:cxn>
            </a:cxnLst>
            <a:rect l="l" t="t" r="r" b="b"/>
            <a:pathLst>
              <a:path w="732817" h="573931">
                <a:moveTo>
                  <a:pt x="0" y="554476"/>
                </a:moveTo>
                <a:cubicBezTo>
                  <a:pt x="120515" y="277238"/>
                  <a:pt x="241030" y="0"/>
                  <a:pt x="363166" y="3242"/>
                </a:cubicBezTo>
                <a:cubicBezTo>
                  <a:pt x="485302" y="6484"/>
                  <a:pt x="674451" y="478816"/>
                  <a:pt x="732817" y="573931"/>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69" name="Forme libre 68"/>
          <p:cNvSpPr/>
          <p:nvPr/>
        </p:nvSpPr>
        <p:spPr>
          <a:xfrm>
            <a:off x="2951163" y="596900"/>
            <a:ext cx="849312" cy="576263"/>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Lst>
            <a:ahLst/>
            <a:cxnLst>
              <a:cxn ang="0">
                <a:pos x="connsiteX0" y="connsiteY0"/>
              </a:cxn>
              <a:cxn ang="0">
                <a:pos x="connsiteX1" y="connsiteY1"/>
              </a:cxn>
              <a:cxn ang="0">
                <a:pos x="connsiteX2" y="connsiteY2"/>
              </a:cxn>
            </a:cxnLst>
            <a:rect l="l" t="t" r="r" b="b"/>
            <a:pathLst>
              <a:path w="849752" h="577174">
                <a:moveTo>
                  <a:pt x="0" y="557719"/>
                </a:moveTo>
                <a:cubicBezTo>
                  <a:pt x="120515" y="280481"/>
                  <a:pt x="383669" y="0"/>
                  <a:pt x="525294" y="3243"/>
                </a:cubicBezTo>
                <a:cubicBezTo>
                  <a:pt x="666919" y="6486"/>
                  <a:pt x="791386" y="482059"/>
                  <a:pt x="849752" y="577174"/>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70" name="Forme libre 69"/>
          <p:cNvSpPr/>
          <p:nvPr/>
        </p:nvSpPr>
        <p:spPr>
          <a:xfrm>
            <a:off x="2951163" y="596900"/>
            <a:ext cx="1335087" cy="576263"/>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Lst>
            <a:ahLst/>
            <a:cxnLst>
              <a:cxn ang="0">
                <a:pos x="connsiteX0" y="connsiteY0"/>
              </a:cxn>
              <a:cxn ang="0">
                <a:pos x="connsiteX1" y="connsiteY1"/>
              </a:cxn>
              <a:cxn ang="0">
                <a:pos x="connsiteX2" y="connsiteY2"/>
              </a:cxn>
            </a:cxnLst>
            <a:rect l="l" t="t" r="r" b="b"/>
            <a:pathLst>
              <a:path w="1335931" h="577173">
                <a:moveTo>
                  <a:pt x="0" y="557718"/>
                </a:moveTo>
                <a:cubicBezTo>
                  <a:pt x="120515" y="280480"/>
                  <a:pt x="627097" y="0"/>
                  <a:pt x="849752" y="3242"/>
                </a:cubicBezTo>
                <a:cubicBezTo>
                  <a:pt x="1072407" y="6484"/>
                  <a:pt x="1277565" y="482058"/>
                  <a:pt x="1335931" y="577173"/>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71" name="Forme libre 70"/>
          <p:cNvSpPr/>
          <p:nvPr/>
        </p:nvSpPr>
        <p:spPr>
          <a:xfrm>
            <a:off x="2951163" y="593725"/>
            <a:ext cx="1835150" cy="579438"/>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 name="connsiteX0" fmla="*/ 0 w 1835286"/>
              <a:gd name="connsiteY0" fmla="*/ 557718 h 577173"/>
              <a:gd name="connsiteX1" fmla="*/ 849752 w 1835286"/>
              <a:gd name="connsiteY1" fmla="*/ 3242 h 577173"/>
              <a:gd name="connsiteX2" fmla="*/ 1835286 w 1835286"/>
              <a:gd name="connsiteY2" fmla="*/ 577173 h 577173"/>
              <a:gd name="connsiteX0" fmla="*/ 0 w 1835286"/>
              <a:gd name="connsiteY0" fmla="*/ 560960 h 580415"/>
              <a:gd name="connsiteX1" fmla="*/ 1194239 w 1835286"/>
              <a:gd name="connsiteY1" fmla="*/ 3242 h 580415"/>
              <a:gd name="connsiteX2" fmla="*/ 1835286 w 1835286"/>
              <a:gd name="connsiteY2" fmla="*/ 580415 h 580415"/>
            </a:gdLst>
            <a:ahLst/>
            <a:cxnLst>
              <a:cxn ang="0">
                <a:pos x="connsiteX0" y="connsiteY0"/>
              </a:cxn>
              <a:cxn ang="0">
                <a:pos x="connsiteX1" y="connsiteY1"/>
              </a:cxn>
              <a:cxn ang="0">
                <a:pos x="connsiteX2" y="connsiteY2"/>
              </a:cxn>
            </a:cxnLst>
            <a:rect l="l" t="t" r="r" b="b"/>
            <a:pathLst>
              <a:path w="1835286" h="580415">
                <a:moveTo>
                  <a:pt x="0" y="560960"/>
                </a:moveTo>
                <a:cubicBezTo>
                  <a:pt x="120515" y="283722"/>
                  <a:pt x="888358" y="0"/>
                  <a:pt x="1194239" y="3242"/>
                </a:cubicBezTo>
                <a:cubicBezTo>
                  <a:pt x="1500120" y="6484"/>
                  <a:pt x="1776920" y="485300"/>
                  <a:pt x="1835286" y="580415"/>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grpSp>
        <p:nvGrpSpPr>
          <p:cNvPr id="4" name="Groupe 86"/>
          <p:cNvGrpSpPr>
            <a:grpSpLocks/>
          </p:cNvGrpSpPr>
          <p:nvPr/>
        </p:nvGrpSpPr>
        <p:grpSpPr bwMode="auto">
          <a:xfrm>
            <a:off x="2951163" y="590550"/>
            <a:ext cx="4364037" cy="582613"/>
            <a:chOff x="2950723" y="590143"/>
            <a:chExt cx="4364477" cy="583661"/>
          </a:xfrm>
        </p:grpSpPr>
        <p:sp>
          <p:nvSpPr>
            <p:cNvPr id="72" name="Forme libre 71"/>
            <p:cNvSpPr/>
            <p:nvPr/>
          </p:nvSpPr>
          <p:spPr>
            <a:xfrm>
              <a:off x="2952310" y="596504"/>
              <a:ext cx="3411882" cy="577300"/>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 name="connsiteX0" fmla="*/ 0 w 1835286"/>
                <a:gd name="connsiteY0" fmla="*/ 557718 h 577173"/>
                <a:gd name="connsiteX1" fmla="*/ 849752 w 1835286"/>
                <a:gd name="connsiteY1" fmla="*/ 3242 h 577173"/>
                <a:gd name="connsiteX2" fmla="*/ 1835286 w 1835286"/>
                <a:gd name="connsiteY2" fmla="*/ 577173 h 577173"/>
                <a:gd name="connsiteX0" fmla="*/ 0 w 1835286"/>
                <a:gd name="connsiteY0" fmla="*/ 560960 h 580415"/>
                <a:gd name="connsiteX1" fmla="*/ 1194239 w 1835286"/>
                <a:gd name="connsiteY1" fmla="*/ 3242 h 580415"/>
                <a:gd name="connsiteX2" fmla="*/ 1835286 w 1835286"/>
                <a:gd name="connsiteY2" fmla="*/ 580415 h 580415"/>
                <a:gd name="connsiteX0" fmla="*/ 0 w 3411606"/>
                <a:gd name="connsiteY0" fmla="*/ 560960 h 580415"/>
                <a:gd name="connsiteX1" fmla="*/ 1194239 w 3411606"/>
                <a:gd name="connsiteY1" fmla="*/ 3242 h 580415"/>
                <a:gd name="connsiteX2" fmla="*/ 3411606 w 3411606"/>
                <a:gd name="connsiteY2" fmla="*/ 580415 h 580415"/>
                <a:gd name="connsiteX0" fmla="*/ 0 w 3411606"/>
                <a:gd name="connsiteY0" fmla="*/ 557717 h 577172"/>
                <a:gd name="connsiteX1" fmla="*/ 2201931 w 3411606"/>
                <a:gd name="connsiteY1" fmla="*/ 3242 h 577172"/>
                <a:gd name="connsiteX2" fmla="*/ 3411606 w 3411606"/>
                <a:gd name="connsiteY2" fmla="*/ 577172 h 577172"/>
              </a:gdLst>
              <a:ahLst/>
              <a:cxnLst>
                <a:cxn ang="0">
                  <a:pos x="connsiteX0" y="connsiteY0"/>
                </a:cxn>
                <a:cxn ang="0">
                  <a:pos x="connsiteX1" y="connsiteY1"/>
                </a:cxn>
                <a:cxn ang="0">
                  <a:pos x="connsiteX2" y="connsiteY2"/>
                </a:cxn>
              </a:cxnLst>
              <a:rect l="l" t="t" r="r" b="b"/>
              <a:pathLst>
                <a:path w="3411606" h="577172">
                  <a:moveTo>
                    <a:pt x="0" y="557717"/>
                  </a:moveTo>
                  <a:cubicBezTo>
                    <a:pt x="120515" y="280479"/>
                    <a:pt x="1633330" y="0"/>
                    <a:pt x="2201931" y="3242"/>
                  </a:cubicBezTo>
                  <a:cubicBezTo>
                    <a:pt x="2770532" y="6484"/>
                    <a:pt x="3353240" y="482057"/>
                    <a:pt x="3411606" y="577172"/>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73" name="Forme libre 72"/>
            <p:cNvSpPr/>
            <p:nvPr/>
          </p:nvSpPr>
          <p:spPr>
            <a:xfrm>
              <a:off x="2950723" y="590143"/>
              <a:ext cx="3626216" cy="580480"/>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 name="connsiteX0" fmla="*/ 0 w 1835286"/>
                <a:gd name="connsiteY0" fmla="*/ 557718 h 577173"/>
                <a:gd name="connsiteX1" fmla="*/ 849752 w 1835286"/>
                <a:gd name="connsiteY1" fmla="*/ 3242 h 577173"/>
                <a:gd name="connsiteX2" fmla="*/ 1835286 w 1835286"/>
                <a:gd name="connsiteY2" fmla="*/ 577173 h 577173"/>
                <a:gd name="connsiteX0" fmla="*/ 0 w 1835286"/>
                <a:gd name="connsiteY0" fmla="*/ 560960 h 580415"/>
                <a:gd name="connsiteX1" fmla="*/ 1194239 w 1835286"/>
                <a:gd name="connsiteY1" fmla="*/ 3242 h 580415"/>
                <a:gd name="connsiteX2" fmla="*/ 1835286 w 1835286"/>
                <a:gd name="connsiteY2" fmla="*/ 580415 h 580415"/>
                <a:gd name="connsiteX0" fmla="*/ 0 w 3411606"/>
                <a:gd name="connsiteY0" fmla="*/ 560960 h 580415"/>
                <a:gd name="connsiteX1" fmla="*/ 1194239 w 3411606"/>
                <a:gd name="connsiteY1" fmla="*/ 3242 h 580415"/>
                <a:gd name="connsiteX2" fmla="*/ 3411606 w 3411606"/>
                <a:gd name="connsiteY2" fmla="*/ 580415 h 580415"/>
                <a:gd name="connsiteX0" fmla="*/ 0 w 3411606"/>
                <a:gd name="connsiteY0" fmla="*/ 557717 h 577172"/>
                <a:gd name="connsiteX1" fmla="*/ 2201931 w 3411606"/>
                <a:gd name="connsiteY1" fmla="*/ 3242 h 577172"/>
                <a:gd name="connsiteX2" fmla="*/ 3411606 w 3411606"/>
                <a:gd name="connsiteY2" fmla="*/ 577172 h 577172"/>
                <a:gd name="connsiteX0" fmla="*/ 0 w 3626290"/>
                <a:gd name="connsiteY0" fmla="*/ 557718 h 577173"/>
                <a:gd name="connsiteX1" fmla="*/ 2201931 w 3626290"/>
                <a:gd name="connsiteY1" fmla="*/ 3243 h 577173"/>
                <a:gd name="connsiteX2" fmla="*/ 3626290 w 3626290"/>
                <a:gd name="connsiteY2" fmla="*/ 577173 h 577173"/>
                <a:gd name="connsiteX0" fmla="*/ 0 w 3626290"/>
                <a:gd name="connsiteY0" fmla="*/ 560961 h 580416"/>
                <a:gd name="connsiteX1" fmla="*/ 2929309 w 3626290"/>
                <a:gd name="connsiteY1" fmla="*/ 3243 h 580416"/>
                <a:gd name="connsiteX2" fmla="*/ 3626290 w 3626290"/>
                <a:gd name="connsiteY2" fmla="*/ 580416 h 580416"/>
              </a:gdLst>
              <a:ahLst/>
              <a:cxnLst>
                <a:cxn ang="0">
                  <a:pos x="connsiteX0" y="connsiteY0"/>
                </a:cxn>
                <a:cxn ang="0">
                  <a:pos x="connsiteX1" y="connsiteY1"/>
                </a:cxn>
                <a:cxn ang="0">
                  <a:pos x="connsiteX2" y="connsiteY2"/>
                </a:cxn>
              </a:cxnLst>
              <a:rect l="l" t="t" r="r" b="b"/>
              <a:pathLst>
                <a:path w="3626290" h="580416">
                  <a:moveTo>
                    <a:pt x="0" y="560961"/>
                  </a:moveTo>
                  <a:cubicBezTo>
                    <a:pt x="120515" y="283723"/>
                    <a:pt x="2324927" y="0"/>
                    <a:pt x="2929309" y="3243"/>
                  </a:cubicBezTo>
                  <a:cubicBezTo>
                    <a:pt x="3533691" y="6486"/>
                    <a:pt x="3567924" y="485301"/>
                    <a:pt x="3626290" y="580416"/>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74" name="Forme libre 73"/>
            <p:cNvSpPr/>
            <p:nvPr/>
          </p:nvSpPr>
          <p:spPr>
            <a:xfrm>
              <a:off x="2950723" y="674432"/>
              <a:ext cx="4134267" cy="496191"/>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 name="connsiteX0" fmla="*/ 0 w 1835286"/>
                <a:gd name="connsiteY0" fmla="*/ 557718 h 577173"/>
                <a:gd name="connsiteX1" fmla="*/ 849752 w 1835286"/>
                <a:gd name="connsiteY1" fmla="*/ 3242 h 577173"/>
                <a:gd name="connsiteX2" fmla="*/ 1835286 w 1835286"/>
                <a:gd name="connsiteY2" fmla="*/ 577173 h 577173"/>
                <a:gd name="connsiteX0" fmla="*/ 0 w 1835286"/>
                <a:gd name="connsiteY0" fmla="*/ 560960 h 580415"/>
                <a:gd name="connsiteX1" fmla="*/ 1194239 w 1835286"/>
                <a:gd name="connsiteY1" fmla="*/ 3242 h 580415"/>
                <a:gd name="connsiteX2" fmla="*/ 1835286 w 1835286"/>
                <a:gd name="connsiteY2" fmla="*/ 580415 h 580415"/>
                <a:gd name="connsiteX0" fmla="*/ 0 w 3411606"/>
                <a:gd name="connsiteY0" fmla="*/ 560960 h 580415"/>
                <a:gd name="connsiteX1" fmla="*/ 1194239 w 3411606"/>
                <a:gd name="connsiteY1" fmla="*/ 3242 h 580415"/>
                <a:gd name="connsiteX2" fmla="*/ 3411606 w 3411606"/>
                <a:gd name="connsiteY2" fmla="*/ 580415 h 580415"/>
                <a:gd name="connsiteX0" fmla="*/ 0 w 3411606"/>
                <a:gd name="connsiteY0" fmla="*/ 557717 h 577172"/>
                <a:gd name="connsiteX1" fmla="*/ 2201931 w 3411606"/>
                <a:gd name="connsiteY1" fmla="*/ 3242 h 577172"/>
                <a:gd name="connsiteX2" fmla="*/ 3411606 w 3411606"/>
                <a:gd name="connsiteY2" fmla="*/ 577172 h 577172"/>
                <a:gd name="connsiteX0" fmla="*/ 0 w 3626290"/>
                <a:gd name="connsiteY0" fmla="*/ 557718 h 577173"/>
                <a:gd name="connsiteX1" fmla="*/ 2201931 w 3626290"/>
                <a:gd name="connsiteY1" fmla="*/ 3243 h 577173"/>
                <a:gd name="connsiteX2" fmla="*/ 3626290 w 3626290"/>
                <a:gd name="connsiteY2" fmla="*/ 577173 h 577173"/>
                <a:gd name="connsiteX0" fmla="*/ 0 w 3626290"/>
                <a:gd name="connsiteY0" fmla="*/ 560961 h 580416"/>
                <a:gd name="connsiteX1" fmla="*/ 2929309 w 3626290"/>
                <a:gd name="connsiteY1" fmla="*/ 3243 h 580416"/>
                <a:gd name="connsiteX2" fmla="*/ 3626290 w 3626290"/>
                <a:gd name="connsiteY2" fmla="*/ 580416 h 580416"/>
                <a:gd name="connsiteX0" fmla="*/ 0 w 4134290"/>
                <a:gd name="connsiteY0" fmla="*/ 560961 h 580416"/>
                <a:gd name="connsiteX1" fmla="*/ 2929309 w 4134290"/>
                <a:gd name="connsiteY1" fmla="*/ 3243 h 580416"/>
                <a:gd name="connsiteX2" fmla="*/ 4134290 w 4134290"/>
                <a:gd name="connsiteY2" fmla="*/ 580416 h 580416"/>
                <a:gd name="connsiteX0" fmla="*/ 0 w 4134290"/>
                <a:gd name="connsiteY0" fmla="*/ 554474 h 573929"/>
                <a:gd name="connsiteX1" fmla="*/ 3318415 w 4134290"/>
                <a:gd name="connsiteY1" fmla="*/ 3243 h 573929"/>
                <a:gd name="connsiteX2" fmla="*/ 4134290 w 4134290"/>
                <a:gd name="connsiteY2" fmla="*/ 573929 h 573929"/>
                <a:gd name="connsiteX0" fmla="*/ 0 w 4134290"/>
                <a:gd name="connsiteY0" fmla="*/ 476651 h 496106"/>
                <a:gd name="connsiteX1" fmla="*/ 3238940 w 4134290"/>
                <a:gd name="connsiteY1" fmla="*/ 3243 h 496106"/>
                <a:gd name="connsiteX2" fmla="*/ 4134290 w 4134290"/>
                <a:gd name="connsiteY2" fmla="*/ 496106 h 496106"/>
              </a:gdLst>
              <a:ahLst/>
              <a:cxnLst>
                <a:cxn ang="0">
                  <a:pos x="connsiteX0" y="connsiteY0"/>
                </a:cxn>
                <a:cxn ang="0">
                  <a:pos x="connsiteX1" y="connsiteY1"/>
                </a:cxn>
                <a:cxn ang="0">
                  <a:pos x="connsiteX2" y="connsiteY2"/>
                </a:cxn>
              </a:cxnLst>
              <a:rect l="l" t="t" r="r" b="b"/>
              <a:pathLst>
                <a:path w="4134290" h="496106">
                  <a:moveTo>
                    <a:pt x="0" y="476651"/>
                  </a:moveTo>
                  <a:cubicBezTo>
                    <a:pt x="120515" y="199413"/>
                    <a:pt x="2549892" y="0"/>
                    <a:pt x="3238940" y="3243"/>
                  </a:cubicBezTo>
                  <a:cubicBezTo>
                    <a:pt x="3927988" y="6486"/>
                    <a:pt x="4075924" y="400991"/>
                    <a:pt x="4134290" y="496106"/>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75" name="Forme libre 74"/>
            <p:cNvSpPr/>
            <p:nvPr/>
          </p:nvSpPr>
          <p:spPr>
            <a:xfrm>
              <a:off x="2950723" y="815973"/>
              <a:ext cx="4364477" cy="354650"/>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 name="connsiteX0" fmla="*/ 0 w 1835286"/>
                <a:gd name="connsiteY0" fmla="*/ 557718 h 577173"/>
                <a:gd name="connsiteX1" fmla="*/ 849752 w 1835286"/>
                <a:gd name="connsiteY1" fmla="*/ 3242 h 577173"/>
                <a:gd name="connsiteX2" fmla="*/ 1835286 w 1835286"/>
                <a:gd name="connsiteY2" fmla="*/ 577173 h 577173"/>
                <a:gd name="connsiteX0" fmla="*/ 0 w 1835286"/>
                <a:gd name="connsiteY0" fmla="*/ 560960 h 580415"/>
                <a:gd name="connsiteX1" fmla="*/ 1194239 w 1835286"/>
                <a:gd name="connsiteY1" fmla="*/ 3242 h 580415"/>
                <a:gd name="connsiteX2" fmla="*/ 1835286 w 1835286"/>
                <a:gd name="connsiteY2" fmla="*/ 580415 h 580415"/>
                <a:gd name="connsiteX0" fmla="*/ 0 w 3411606"/>
                <a:gd name="connsiteY0" fmla="*/ 560960 h 580415"/>
                <a:gd name="connsiteX1" fmla="*/ 1194239 w 3411606"/>
                <a:gd name="connsiteY1" fmla="*/ 3242 h 580415"/>
                <a:gd name="connsiteX2" fmla="*/ 3411606 w 3411606"/>
                <a:gd name="connsiteY2" fmla="*/ 580415 h 580415"/>
                <a:gd name="connsiteX0" fmla="*/ 0 w 3411606"/>
                <a:gd name="connsiteY0" fmla="*/ 557717 h 577172"/>
                <a:gd name="connsiteX1" fmla="*/ 2201931 w 3411606"/>
                <a:gd name="connsiteY1" fmla="*/ 3242 h 577172"/>
                <a:gd name="connsiteX2" fmla="*/ 3411606 w 3411606"/>
                <a:gd name="connsiteY2" fmla="*/ 577172 h 577172"/>
                <a:gd name="connsiteX0" fmla="*/ 0 w 3626290"/>
                <a:gd name="connsiteY0" fmla="*/ 557718 h 577173"/>
                <a:gd name="connsiteX1" fmla="*/ 2201931 w 3626290"/>
                <a:gd name="connsiteY1" fmla="*/ 3243 h 577173"/>
                <a:gd name="connsiteX2" fmla="*/ 3626290 w 3626290"/>
                <a:gd name="connsiteY2" fmla="*/ 577173 h 577173"/>
                <a:gd name="connsiteX0" fmla="*/ 0 w 3626290"/>
                <a:gd name="connsiteY0" fmla="*/ 560961 h 580416"/>
                <a:gd name="connsiteX1" fmla="*/ 2929309 w 3626290"/>
                <a:gd name="connsiteY1" fmla="*/ 3243 h 580416"/>
                <a:gd name="connsiteX2" fmla="*/ 3626290 w 3626290"/>
                <a:gd name="connsiteY2" fmla="*/ 580416 h 580416"/>
                <a:gd name="connsiteX0" fmla="*/ 0 w 4134290"/>
                <a:gd name="connsiteY0" fmla="*/ 560961 h 580416"/>
                <a:gd name="connsiteX1" fmla="*/ 2929309 w 4134290"/>
                <a:gd name="connsiteY1" fmla="*/ 3243 h 580416"/>
                <a:gd name="connsiteX2" fmla="*/ 4134290 w 4134290"/>
                <a:gd name="connsiteY2" fmla="*/ 580416 h 580416"/>
                <a:gd name="connsiteX0" fmla="*/ 0 w 4134290"/>
                <a:gd name="connsiteY0" fmla="*/ 554474 h 573929"/>
                <a:gd name="connsiteX1" fmla="*/ 3318415 w 4134290"/>
                <a:gd name="connsiteY1" fmla="*/ 3243 h 573929"/>
                <a:gd name="connsiteX2" fmla="*/ 4134290 w 4134290"/>
                <a:gd name="connsiteY2" fmla="*/ 573929 h 573929"/>
                <a:gd name="connsiteX0" fmla="*/ 0 w 4134290"/>
                <a:gd name="connsiteY0" fmla="*/ 476651 h 496106"/>
                <a:gd name="connsiteX1" fmla="*/ 3238940 w 4134290"/>
                <a:gd name="connsiteY1" fmla="*/ 3243 h 496106"/>
                <a:gd name="connsiteX2" fmla="*/ 4134290 w 4134290"/>
                <a:gd name="connsiteY2" fmla="*/ 496106 h 496106"/>
                <a:gd name="connsiteX0" fmla="*/ 0 w 4364477"/>
                <a:gd name="connsiteY0" fmla="*/ 476650 h 496105"/>
                <a:gd name="connsiteX1" fmla="*/ 3238940 w 4364477"/>
                <a:gd name="connsiteY1" fmla="*/ 3242 h 496105"/>
                <a:gd name="connsiteX2" fmla="*/ 4364477 w 4364477"/>
                <a:gd name="connsiteY2" fmla="*/ 496105 h 496105"/>
                <a:gd name="connsiteX0" fmla="*/ 0 w 4364477"/>
                <a:gd name="connsiteY0" fmla="*/ 335061 h 354516"/>
                <a:gd name="connsiteX1" fmla="*/ 3626290 w 4364477"/>
                <a:gd name="connsiteY1" fmla="*/ 3242 h 354516"/>
                <a:gd name="connsiteX2" fmla="*/ 4364477 w 4364477"/>
                <a:gd name="connsiteY2" fmla="*/ 354516 h 354516"/>
              </a:gdLst>
              <a:ahLst/>
              <a:cxnLst>
                <a:cxn ang="0">
                  <a:pos x="connsiteX0" y="connsiteY0"/>
                </a:cxn>
                <a:cxn ang="0">
                  <a:pos x="connsiteX1" y="connsiteY1"/>
                </a:cxn>
                <a:cxn ang="0">
                  <a:pos x="connsiteX2" y="connsiteY2"/>
                </a:cxn>
              </a:cxnLst>
              <a:rect l="l" t="t" r="r" b="b"/>
              <a:pathLst>
                <a:path w="4364477" h="354516">
                  <a:moveTo>
                    <a:pt x="0" y="335061"/>
                  </a:moveTo>
                  <a:cubicBezTo>
                    <a:pt x="120515" y="57823"/>
                    <a:pt x="2898877" y="0"/>
                    <a:pt x="3626290" y="3242"/>
                  </a:cubicBezTo>
                  <a:cubicBezTo>
                    <a:pt x="4353703" y="6484"/>
                    <a:pt x="4306111" y="259401"/>
                    <a:pt x="4364477" y="354516"/>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grpSp>
      <p:grpSp>
        <p:nvGrpSpPr>
          <p:cNvPr id="55" name="Groupe 54"/>
          <p:cNvGrpSpPr/>
          <p:nvPr/>
        </p:nvGrpSpPr>
        <p:grpSpPr>
          <a:xfrm>
            <a:off x="5674897" y="1085578"/>
            <a:ext cx="529890" cy="45719"/>
            <a:chOff x="5407273" y="1063276"/>
            <a:chExt cx="529890" cy="45719"/>
          </a:xfrm>
          <a:solidFill>
            <a:schemeClr val="bg1"/>
          </a:solidFill>
        </p:grpSpPr>
        <p:sp>
          <p:nvSpPr>
            <p:cNvPr id="81" name="Ellipse 80"/>
            <p:cNvSpPr/>
            <p:nvPr/>
          </p:nvSpPr>
          <p:spPr bwMode="auto">
            <a:xfrm>
              <a:off x="5407273" y="1063276"/>
              <a:ext cx="45720" cy="45719"/>
            </a:xfrm>
            <a:prstGeom prst="ellipse">
              <a:avLst/>
            </a:prstGeom>
            <a:grp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82" name="Ellipse 81"/>
            <p:cNvSpPr/>
            <p:nvPr/>
          </p:nvSpPr>
          <p:spPr bwMode="auto">
            <a:xfrm>
              <a:off x="5532669" y="1063276"/>
              <a:ext cx="45719" cy="45719"/>
            </a:xfrm>
            <a:prstGeom prst="ellipse">
              <a:avLst/>
            </a:prstGeom>
            <a:grp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83" name="Ellipse 82"/>
            <p:cNvSpPr/>
            <p:nvPr/>
          </p:nvSpPr>
          <p:spPr bwMode="auto">
            <a:xfrm>
              <a:off x="5651731" y="1063276"/>
              <a:ext cx="45720" cy="45719"/>
            </a:xfrm>
            <a:prstGeom prst="ellipse">
              <a:avLst/>
            </a:prstGeom>
            <a:grp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84" name="Ellipse 83"/>
            <p:cNvSpPr/>
            <p:nvPr/>
          </p:nvSpPr>
          <p:spPr bwMode="auto">
            <a:xfrm>
              <a:off x="5772381" y="1063276"/>
              <a:ext cx="45720" cy="45719"/>
            </a:xfrm>
            <a:prstGeom prst="ellipse">
              <a:avLst/>
            </a:prstGeom>
            <a:grp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85" name="Ellipse 84"/>
            <p:cNvSpPr/>
            <p:nvPr/>
          </p:nvSpPr>
          <p:spPr bwMode="auto">
            <a:xfrm>
              <a:off x="5891444" y="1063276"/>
              <a:ext cx="45719" cy="45719"/>
            </a:xfrm>
            <a:prstGeom prst="ellipse">
              <a:avLst/>
            </a:prstGeom>
            <a:grp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grpSp>
      <p:sp>
        <p:nvSpPr>
          <p:cNvPr id="67" name="Forme libre 66"/>
          <p:cNvSpPr/>
          <p:nvPr/>
        </p:nvSpPr>
        <p:spPr>
          <a:xfrm>
            <a:off x="2952750" y="588969"/>
            <a:ext cx="2044700" cy="581020"/>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 name="connsiteX0" fmla="*/ 0 w 1835286"/>
              <a:gd name="connsiteY0" fmla="*/ 557718 h 577173"/>
              <a:gd name="connsiteX1" fmla="*/ 849752 w 1835286"/>
              <a:gd name="connsiteY1" fmla="*/ 3242 h 577173"/>
              <a:gd name="connsiteX2" fmla="*/ 1835286 w 1835286"/>
              <a:gd name="connsiteY2" fmla="*/ 577173 h 577173"/>
              <a:gd name="connsiteX0" fmla="*/ 0 w 1835286"/>
              <a:gd name="connsiteY0" fmla="*/ 560960 h 580415"/>
              <a:gd name="connsiteX1" fmla="*/ 1194239 w 1835286"/>
              <a:gd name="connsiteY1" fmla="*/ 3242 h 580415"/>
              <a:gd name="connsiteX2" fmla="*/ 1835286 w 1835286"/>
              <a:gd name="connsiteY2" fmla="*/ 580415 h 580415"/>
              <a:gd name="connsiteX0" fmla="*/ 0 w 1886650"/>
              <a:gd name="connsiteY0" fmla="*/ 781586 h 801041"/>
              <a:gd name="connsiteX1" fmla="*/ 1580769 w 1886650"/>
              <a:gd name="connsiteY1" fmla="*/ 3242 h 801041"/>
              <a:gd name="connsiteX2" fmla="*/ 1835286 w 1886650"/>
              <a:gd name="connsiteY2" fmla="*/ 801041 h 801041"/>
              <a:gd name="connsiteX0" fmla="*/ 0 w 2065562"/>
              <a:gd name="connsiteY0" fmla="*/ 780862 h 795969"/>
              <a:gd name="connsiteX1" fmla="*/ 1580769 w 2065562"/>
              <a:gd name="connsiteY1" fmla="*/ 2518 h 795969"/>
              <a:gd name="connsiteX2" fmla="*/ 2065562 w 2065562"/>
              <a:gd name="connsiteY2" fmla="*/ 795969 h 795969"/>
              <a:gd name="connsiteX0" fmla="*/ 0 w 2230046"/>
              <a:gd name="connsiteY0" fmla="*/ 782623 h 795617"/>
              <a:gd name="connsiteX1" fmla="*/ 1745253 w 2230046"/>
              <a:gd name="connsiteY1" fmla="*/ 2166 h 795617"/>
              <a:gd name="connsiteX2" fmla="*/ 2230046 w 2230046"/>
              <a:gd name="connsiteY2" fmla="*/ 795617 h 795617"/>
            </a:gdLst>
            <a:ahLst/>
            <a:cxnLst>
              <a:cxn ang="0">
                <a:pos x="connsiteX0" y="connsiteY0"/>
              </a:cxn>
              <a:cxn ang="0">
                <a:pos x="connsiteX1" y="connsiteY1"/>
              </a:cxn>
              <a:cxn ang="0">
                <a:pos x="connsiteX2" y="connsiteY2"/>
              </a:cxn>
            </a:cxnLst>
            <a:rect l="l" t="t" r="r" b="b"/>
            <a:pathLst>
              <a:path w="2230046" h="795617">
                <a:moveTo>
                  <a:pt x="0" y="782623"/>
                </a:moveTo>
                <a:cubicBezTo>
                  <a:pt x="120515" y="505385"/>
                  <a:pt x="1373579" y="0"/>
                  <a:pt x="1745253" y="2166"/>
                </a:cubicBezTo>
                <a:cubicBezTo>
                  <a:pt x="2116927" y="4332"/>
                  <a:pt x="2171680" y="700502"/>
                  <a:pt x="2230046" y="795617"/>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76" name="Forme libre 75"/>
          <p:cNvSpPr/>
          <p:nvPr/>
        </p:nvSpPr>
        <p:spPr>
          <a:xfrm>
            <a:off x="2951162" y="585547"/>
            <a:ext cx="2203451" cy="584441"/>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 name="connsiteX0" fmla="*/ 0 w 1835286"/>
              <a:gd name="connsiteY0" fmla="*/ 557718 h 577173"/>
              <a:gd name="connsiteX1" fmla="*/ 849752 w 1835286"/>
              <a:gd name="connsiteY1" fmla="*/ 3242 h 577173"/>
              <a:gd name="connsiteX2" fmla="*/ 1835286 w 1835286"/>
              <a:gd name="connsiteY2" fmla="*/ 577173 h 577173"/>
              <a:gd name="connsiteX0" fmla="*/ 0 w 1835286"/>
              <a:gd name="connsiteY0" fmla="*/ 560960 h 580415"/>
              <a:gd name="connsiteX1" fmla="*/ 1194239 w 1835286"/>
              <a:gd name="connsiteY1" fmla="*/ 3242 h 580415"/>
              <a:gd name="connsiteX2" fmla="*/ 1835286 w 1835286"/>
              <a:gd name="connsiteY2" fmla="*/ 580415 h 580415"/>
              <a:gd name="connsiteX0" fmla="*/ 0 w 1886650"/>
              <a:gd name="connsiteY0" fmla="*/ 781586 h 801041"/>
              <a:gd name="connsiteX1" fmla="*/ 1580769 w 1886650"/>
              <a:gd name="connsiteY1" fmla="*/ 3242 h 801041"/>
              <a:gd name="connsiteX2" fmla="*/ 1835286 w 1886650"/>
              <a:gd name="connsiteY2" fmla="*/ 801041 h 801041"/>
              <a:gd name="connsiteX0" fmla="*/ 0 w 2065562"/>
              <a:gd name="connsiteY0" fmla="*/ 780862 h 795969"/>
              <a:gd name="connsiteX1" fmla="*/ 1580769 w 2065562"/>
              <a:gd name="connsiteY1" fmla="*/ 2518 h 795969"/>
              <a:gd name="connsiteX2" fmla="*/ 2065562 w 2065562"/>
              <a:gd name="connsiteY2" fmla="*/ 795969 h 795969"/>
              <a:gd name="connsiteX0" fmla="*/ 0 w 2236971"/>
              <a:gd name="connsiteY0" fmla="*/ 780862 h 795969"/>
              <a:gd name="connsiteX1" fmla="*/ 1580769 w 2236971"/>
              <a:gd name="connsiteY1" fmla="*/ 2518 h 795969"/>
              <a:gd name="connsiteX2" fmla="*/ 2236971 w 2236971"/>
              <a:gd name="connsiteY2" fmla="*/ 795969 h 795969"/>
              <a:gd name="connsiteX0" fmla="*/ 0 w 2236971"/>
              <a:gd name="connsiteY0" fmla="*/ 783380 h 798487"/>
              <a:gd name="connsiteX1" fmla="*/ 1696773 w 2236971"/>
              <a:gd name="connsiteY1" fmla="*/ 2518 h 798487"/>
              <a:gd name="connsiteX2" fmla="*/ 2236971 w 2236971"/>
              <a:gd name="connsiteY2" fmla="*/ 798487 h 798487"/>
              <a:gd name="connsiteX0" fmla="*/ 0 w 2403187"/>
              <a:gd name="connsiteY0" fmla="*/ 785141 h 798135"/>
              <a:gd name="connsiteX1" fmla="*/ 1862989 w 2403187"/>
              <a:gd name="connsiteY1" fmla="*/ 2166 h 798135"/>
              <a:gd name="connsiteX2" fmla="*/ 2403187 w 2403187"/>
              <a:gd name="connsiteY2" fmla="*/ 798135 h 798135"/>
              <a:gd name="connsiteX0" fmla="*/ 0 w 2403187"/>
              <a:gd name="connsiteY0" fmla="*/ 787307 h 800301"/>
              <a:gd name="connsiteX1" fmla="*/ 2001502 w 2403187"/>
              <a:gd name="connsiteY1" fmla="*/ 2166 h 800301"/>
              <a:gd name="connsiteX2" fmla="*/ 2403187 w 2403187"/>
              <a:gd name="connsiteY2" fmla="*/ 800301 h 800301"/>
            </a:gdLst>
            <a:ahLst/>
            <a:cxnLst>
              <a:cxn ang="0">
                <a:pos x="connsiteX0" y="connsiteY0"/>
              </a:cxn>
              <a:cxn ang="0">
                <a:pos x="connsiteX1" y="connsiteY1"/>
              </a:cxn>
              <a:cxn ang="0">
                <a:pos x="connsiteX2" y="connsiteY2"/>
              </a:cxn>
            </a:cxnLst>
            <a:rect l="l" t="t" r="r" b="b"/>
            <a:pathLst>
              <a:path w="2403187" h="800301">
                <a:moveTo>
                  <a:pt x="0" y="787307"/>
                </a:moveTo>
                <a:cubicBezTo>
                  <a:pt x="120515" y="510069"/>
                  <a:pt x="1600971" y="0"/>
                  <a:pt x="2001502" y="2166"/>
                </a:cubicBezTo>
                <a:cubicBezTo>
                  <a:pt x="2402033" y="4332"/>
                  <a:pt x="2344821" y="705186"/>
                  <a:pt x="2403187" y="800301"/>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
        <p:nvSpPr>
          <p:cNvPr id="77" name="Forme libre 76"/>
          <p:cNvSpPr/>
          <p:nvPr/>
        </p:nvSpPr>
        <p:spPr>
          <a:xfrm>
            <a:off x="2952749" y="588859"/>
            <a:ext cx="2392231" cy="571642"/>
          </a:xfrm>
          <a:custGeom>
            <a:avLst/>
            <a:gdLst>
              <a:gd name="connsiteX0" fmla="*/ 0 w 732817"/>
              <a:gd name="connsiteY0" fmla="*/ 554476 h 573931"/>
              <a:gd name="connsiteX1" fmla="*/ 363166 w 732817"/>
              <a:gd name="connsiteY1" fmla="*/ 3242 h 573931"/>
              <a:gd name="connsiteX2" fmla="*/ 732817 w 732817"/>
              <a:gd name="connsiteY2" fmla="*/ 573931 h 573931"/>
              <a:gd name="connsiteX0" fmla="*/ 0 w 849752"/>
              <a:gd name="connsiteY0" fmla="*/ 554477 h 573932"/>
              <a:gd name="connsiteX1" fmla="*/ 363166 w 849752"/>
              <a:gd name="connsiteY1" fmla="*/ 3243 h 573932"/>
              <a:gd name="connsiteX2" fmla="*/ 849752 w 849752"/>
              <a:gd name="connsiteY2" fmla="*/ 573932 h 573932"/>
              <a:gd name="connsiteX0" fmla="*/ 0 w 849752"/>
              <a:gd name="connsiteY0" fmla="*/ 557719 h 577174"/>
              <a:gd name="connsiteX1" fmla="*/ 525294 w 849752"/>
              <a:gd name="connsiteY1" fmla="*/ 3243 h 577174"/>
              <a:gd name="connsiteX2" fmla="*/ 849752 w 849752"/>
              <a:gd name="connsiteY2" fmla="*/ 577174 h 577174"/>
              <a:gd name="connsiteX0" fmla="*/ 0 w 1335931"/>
              <a:gd name="connsiteY0" fmla="*/ 557718 h 577173"/>
              <a:gd name="connsiteX1" fmla="*/ 525294 w 1335931"/>
              <a:gd name="connsiteY1" fmla="*/ 3242 h 577173"/>
              <a:gd name="connsiteX2" fmla="*/ 1335931 w 1335931"/>
              <a:gd name="connsiteY2" fmla="*/ 577173 h 577173"/>
              <a:gd name="connsiteX0" fmla="*/ 0 w 1335931"/>
              <a:gd name="connsiteY0" fmla="*/ 557718 h 577173"/>
              <a:gd name="connsiteX1" fmla="*/ 849752 w 1335931"/>
              <a:gd name="connsiteY1" fmla="*/ 3242 h 577173"/>
              <a:gd name="connsiteX2" fmla="*/ 1335931 w 1335931"/>
              <a:gd name="connsiteY2" fmla="*/ 577173 h 577173"/>
              <a:gd name="connsiteX0" fmla="*/ 0 w 1835286"/>
              <a:gd name="connsiteY0" fmla="*/ 557718 h 577173"/>
              <a:gd name="connsiteX1" fmla="*/ 849752 w 1835286"/>
              <a:gd name="connsiteY1" fmla="*/ 3242 h 577173"/>
              <a:gd name="connsiteX2" fmla="*/ 1835286 w 1835286"/>
              <a:gd name="connsiteY2" fmla="*/ 577173 h 577173"/>
              <a:gd name="connsiteX0" fmla="*/ 0 w 1835286"/>
              <a:gd name="connsiteY0" fmla="*/ 560960 h 580415"/>
              <a:gd name="connsiteX1" fmla="*/ 1194239 w 1835286"/>
              <a:gd name="connsiteY1" fmla="*/ 3242 h 580415"/>
              <a:gd name="connsiteX2" fmla="*/ 1835286 w 1835286"/>
              <a:gd name="connsiteY2" fmla="*/ 580415 h 580415"/>
              <a:gd name="connsiteX0" fmla="*/ 0 w 1886650"/>
              <a:gd name="connsiteY0" fmla="*/ 781586 h 801041"/>
              <a:gd name="connsiteX1" fmla="*/ 1580769 w 1886650"/>
              <a:gd name="connsiteY1" fmla="*/ 3242 h 801041"/>
              <a:gd name="connsiteX2" fmla="*/ 1835286 w 1886650"/>
              <a:gd name="connsiteY2" fmla="*/ 801041 h 801041"/>
              <a:gd name="connsiteX0" fmla="*/ 0 w 2065562"/>
              <a:gd name="connsiteY0" fmla="*/ 780862 h 795969"/>
              <a:gd name="connsiteX1" fmla="*/ 1580769 w 2065562"/>
              <a:gd name="connsiteY1" fmla="*/ 2518 h 795969"/>
              <a:gd name="connsiteX2" fmla="*/ 2065562 w 2065562"/>
              <a:gd name="connsiteY2" fmla="*/ 795969 h 795969"/>
              <a:gd name="connsiteX0" fmla="*/ 0 w 2236971"/>
              <a:gd name="connsiteY0" fmla="*/ 780862 h 795969"/>
              <a:gd name="connsiteX1" fmla="*/ 1580769 w 2236971"/>
              <a:gd name="connsiteY1" fmla="*/ 2518 h 795969"/>
              <a:gd name="connsiteX2" fmla="*/ 2236971 w 2236971"/>
              <a:gd name="connsiteY2" fmla="*/ 795969 h 795969"/>
              <a:gd name="connsiteX0" fmla="*/ 0 w 2236971"/>
              <a:gd name="connsiteY0" fmla="*/ 783380 h 798487"/>
              <a:gd name="connsiteX1" fmla="*/ 1696773 w 2236971"/>
              <a:gd name="connsiteY1" fmla="*/ 2518 h 798487"/>
              <a:gd name="connsiteX2" fmla="*/ 2236971 w 2236971"/>
              <a:gd name="connsiteY2" fmla="*/ 798487 h 798487"/>
              <a:gd name="connsiteX0" fmla="*/ 0 w 2404240"/>
              <a:gd name="connsiteY0" fmla="*/ 788032 h 831054"/>
              <a:gd name="connsiteX1" fmla="*/ 1696773 w 2404240"/>
              <a:gd name="connsiteY1" fmla="*/ 7170 h 831054"/>
              <a:gd name="connsiteX2" fmla="*/ 2404240 w 2404240"/>
              <a:gd name="connsiteY2" fmla="*/ 831054 h 831054"/>
              <a:gd name="connsiteX0" fmla="*/ 0 w 2404240"/>
              <a:gd name="connsiteY0" fmla="*/ 795202 h 838224"/>
              <a:gd name="connsiteX1" fmla="*/ 1835285 w 2404240"/>
              <a:gd name="connsiteY1" fmla="*/ 7170 h 838224"/>
              <a:gd name="connsiteX2" fmla="*/ 2404240 w 2404240"/>
              <a:gd name="connsiteY2" fmla="*/ 838224 h 838224"/>
              <a:gd name="connsiteX0" fmla="*/ 0 w 2444593"/>
              <a:gd name="connsiteY0" fmla="*/ 788099 h 788099"/>
              <a:gd name="connsiteX1" fmla="*/ 1835285 w 2444593"/>
              <a:gd name="connsiteY1" fmla="*/ 67 h 788099"/>
              <a:gd name="connsiteX2" fmla="*/ 2444593 w 2444593"/>
              <a:gd name="connsiteY2" fmla="*/ 787694 h 788099"/>
              <a:gd name="connsiteX0" fmla="*/ 0 w 2609079"/>
              <a:gd name="connsiteY0" fmla="*/ 754304 h 794291"/>
              <a:gd name="connsiteX1" fmla="*/ 1999771 w 2609079"/>
              <a:gd name="connsiteY1" fmla="*/ 6665 h 794291"/>
              <a:gd name="connsiteX2" fmla="*/ 2609079 w 2609079"/>
              <a:gd name="connsiteY2" fmla="*/ 794292 h 794291"/>
              <a:gd name="connsiteX0" fmla="*/ 0 w 2609079"/>
              <a:gd name="connsiteY0" fmla="*/ 742786 h 782775"/>
              <a:gd name="connsiteX1" fmla="*/ 2159060 w 2609079"/>
              <a:gd name="connsiteY1" fmla="*/ 6664 h 782775"/>
              <a:gd name="connsiteX2" fmla="*/ 2609079 w 2609079"/>
              <a:gd name="connsiteY2" fmla="*/ 782774 h 782775"/>
            </a:gdLst>
            <a:ahLst/>
            <a:cxnLst>
              <a:cxn ang="0">
                <a:pos x="connsiteX0" y="connsiteY0"/>
              </a:cxn>
              <a:cxn ang="0">
                <a:pos x="connsiteX1" y="connsiteY1"/>
              </a:cxn>
              <a:cxn ang="0">
                <a:pos x="connsiteX2" y="connsiteY2"/>
              </a:cxn>
            </a:cxnLst>
            <a:rect l="l" t="t" r="r" b="b"/>
            <a:pathLst>
              <a:path w="2609079" h="782775">
                <a:moveTo>
                  <a:pt x="0" y="742786"/>
                </a:moveTo>
                <a:cubicBezTo>
                  <a:pt x="120515" y="465548"/>
                  <a:pt x="1724214" y="-1"/>
                  <a:pt x="2159060" y="6664"/>
                </a:cubicBezTo>
                <a:cubicBezTo>
                  <a:pt x="2593906" y="13329"/>
                  <a:pt x="2550713" y="687659"/>
                  <a:pt x="2609079" y="782774"/>
                </a:cubicBezTo>
              </a:path>
            </a:pathLst>
          </a:custGeom>
          <a:ln w="12700">
            <a:solidFill>
              <a:schemeClr val="tx1"/>
            </a:solidFill>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grpId="1" nodeType="clickEffect">
                                  <p:stCondLst>
                                    <p:cond delay="0"/>
                                  </p:stCondLst>
                                  <p:childTnLst>
                                    <p:animMotion origin="layout" path="M 5E-6 2.40358E-6 L 0.96355 2.40358E-6 " pathEditMode="relative" rAng="0" ptsTypes="AA">
                                      <p:cBhvr>
                                        <p:cTn id="14" dur="6000" fill="hold"/>
                                        <p:tgtEl>
                                          <p:spTgt spid="56"/>
                                        </p:tgtEl>
                                        <p:attrNameLst>
                                          <p:attrName>ppt_x</p:attrName>
                                          <p:attrName>ppt_y</p:attrName>
                                        </p:attrNameLst>
                                      </p:cBhvr>
                                      <p:rCtr x="482" y="0"/>
                                    </p:animMotion>
                                  </p:childTnLst>
                                </p:cTn>
                              </p:par>
                              <p:par>
                                <p:cTn id="15" presetID="63" presetClass="path" presetSubtype="0" accel="50000" decel="50000" fill="hold" grpId="0" nodeType="withEffect">
                                  <p:stCondLst>
                                    <p:cond delay="0"/>
                                  </p:stCondLst>
                                  <p:childTnLst>
                                    <p:animMotion origin="layout" path="M 3.33333E-6 2.46837E-6 L 0.96041 2.46837E-6 " pathEditMode="relative" rAng="0" ptsTypes="AA">
                                      <p:cBhvr>
                                        <p:cTn id="16" dur="6000" fill="hold"/>
                                        <p:tgtEl>
                                          <p:spTgt spid="61"/>
                                        </p:tgtEl>
                                        <p:attrNameLst>
                                          <p:attrName>ppt_x</p:attrName>
                                          <p:attrName>ppt_y</p:attrName>
                                        </p:attrNameLst>
                                      </p:cBhvr>
                                      <p:rCtr x="480" y="0"/>
                                    </p:animMotion>
                                  </p:childTnLst>
                                </p:cTn>
                              </p:par>
                            </p:childTnLst>
                          </p:cTn>
                        </p:par>
                        <p:par>
                          <p:cTn id="17" fill="hold">
                            <p:stCondLst>
                              <p:cond delay="6000"/>
                            </p:stCondLst>
                            <p:childTnLst>
                              <p:par>
                                <p:cTn id="18" presetID="53" presetClass="exit" presetSubtype="0" fill="hold" nodeType="afterEffect">
                                  <p:stCondLst>
                                    <p:cond delay="0"/>
                                  </p:stCondLst>
                                  <p:childTnLst>
                                    <p:anim calcmode="lin" valueType="num">
                                      <p:cBhvr>
                                        <p:cTn id="19" dur="500"/>
                                        <p:tgtEl>
                                          <p:spTgt spid="4"/>
                                        </p:tgtEl>
                                        <p:attrNameLst>
                                          <p:attrName>ppt_w</p:attrName>
                                        </p:attrNameLst>
                                      </p:cBhvr>
                                      <p:tavLst>
                                        <p:tav tm="0">
                                          <p:val>
                                            <p:strVal val="ppt_w"/>
                                          </p:val>
                                        </p:tav>
                                        <p:tav tm="100000">
                                          <p:val>
                                            <p:fltVal val="0"/>
                                          </p:val>
                                        </p:tav>
                                      </p:tavLst>
                                    </p:anim>
                                    <p:anim calcmode="lin" valueType="num">
                                      <p:cBhvr>
                                        <p:cTn id="20" dur="500"/>
                                        <p:tgtEl>
                                          <p:spTgt spid="4"/>
                                        </p:tgtEl>
                                        <p:attrNameLst>
                                          <p:attrName>ppt_h</p:attrName>
                                        </p:attrNameLst>
                                      </p:cBhvr>
                                      <p:tavLst>
                                        <p:tav tm="0">
                                          <p:val>
                                            <p:strVal val="ppt_h"/>
                                          </p:val>
                                        </p:tav>
                                        <p:tav tm="100000">
                                          <p:val>
                                            <p:fltVal val="0"/>
                                          </p:val>
                                        </p:tav>
                                      </p:tavLst>
                                    </p:anim>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53" presetClass="exit" presetSubtype="0" fill="hold" nodeType="withEffect">
                                  <p:stCondLst>
                                    <p:cond delay="0"/>
                                  </p:stCondLst>
                                  <p:childTnLst>
                                    <p:anim calcmode="lin" valueType="num">
                                      <p:cBhvr>
                                        <p:cTn id="24" dur="500"/>
                                        <p:tgtEl>
                                          <p:spTgt spid="55"/>
                                        </p:tgtEl>
                                        <p:attrNameLst>
                                          <p:attrName>ppt_w</p:attrName>
                                        </p:attrNameLst>
                                      </p:cBhvr>
                                      <p:tavLst>
                                        <p:tav tm="0">
                                          <p:val>
                                            <p:strVal val="ppt_w"/>
                                          </p:val>
                                        </p:tav>
                                        <p:tav tm="100000">
                                          <p:val>
                                            <p:fltVal val="0"/>
                                          </p:val>
                                        </p:tav>
                                      </p:tavLst>
                                    </p:anim>
                                    <p:anim calcmode="lin" valueType="num">
                                      <p:cBhvr>
                                        <p:cTn id="25" dur="500"/>
                                        <p:tgtEl>
                                          <p:spTgt spid="55"/>
                                        </p:tgtEl>
                                        <p:attrNameLst>
                                          <p:attrName>ppt_h</p:attrName>
                                        </p:attrNameLst>
                                      </p:cBhvr>
                                      <p:tavLst>
                                        <p:tav tm="0">
                                          <p:val>
                                            <p:strVal val="ppt_h"/>
                                          </p:val>
                                        </p:tav>
                                        <p:tav tm="100000">
                                          <p:val>
                                            <p:fltVal val="0"/>
                                          </p:val>
                                        </p:tav>
                                      </p:tavLst>
                                    </p:anim>
                                    <p:animEffect transition="out" filter="fade">
                                      <p:cBhvr>
                                        <p:cTn id="26" dur="500"/>
                                        <p:tgtEl>
                                          <p:spTgt spid="55"/>
                                        </p:tgtEl>
                                      </p:cBhvr>
                                    </p:animEffect>
                                    <p:set>
                                      <p:cBhvr>
                                        <p:cTn id="27" dur="1" fill="hold">
                                          <p:stCondLst>
                                            <p:cond delay="499"/>
                                          </p:stCondLst>
                                        </p:cTn>
                                        <p:tgtEl>
                                          <p:spTgt spid="55"/>
                                        </p:tgtEl>
                                        <p:attrNameLst>
                                          <p:attrName>style.visibility</p:attrName>
                                        </p:attrNameLst>
                                      </p:cBhvr>
                                      <p:to>
                                        <p:strVal val="hidden"/>
                                      </p:to>
                                    </p:set>
                                  </p:childTnLst>
                                </p:cTn>
                              </p:par>
                              <p:par>
                                <p:cTn id="28" presetID="10" presetClass="exit" presetSubtype="0" fill="hold" grpId="2" nodeType="withEffect">
                                  <p:stCondLst>
                                    <p:cond delay="0"/>
                                  </p:stCondLst>
                                  <p:childTnLst>
                                    <p:animEffect transition="out" filter="fade">
                                      <p:cBhvr>
                                        <p:cTn id="29" dur="500"/>
                                        <p:tgtEl>
                                          <p:spTgt spid="56"/>
                                        </p:tgtEl>
                                      </p:cBhvr>
                                    </p:animEffect>
                                    <p:set>
                                      <p:cBhvr>
                                        <p:cTn id="30" dur="1" fill="hold">
                                          <p:stCondLst>
                                            <p:cond delay="499"/>
                                          </p:stCondLst>
                                        </p:cTn>
                                        <p:tgtEl>
                                          <p:spTgt spid="56"/>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3"/>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56" grpId="0" animBg="1"/>
      <p:bldP spid="56" grpId="1" animBg="1"/>
      <p:bldP spid="56" grpId="2" animBg="1"/>
      <p:bldP spid="61" grpId="0" animBg="1"/>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p:txBody>
          <a:bodyPr/>
          <a:lstStyle/>
          <a:p>
            <a:r>
              <a:rPr lang="el-GR" dirty="0" smtClean="0">
                <a:latin typeface="Arial" charset="0"/>
                <a:cs typeface="Arial" charset="0"/>
              </a:rPr>
              <a:t>ξ</a:t>
            </a:r>
            <a:r>
              <a:rPr lang="en-US" dirty="0" smtClean="0">
                <a:latin typeface="Arial" charset="0"/>
                <a:cs typeface="Arial" charset="0"/>
              </a:rPr>
              <a:t> = 100, R = 2 </a:t>
            </a:r>
            <a:r>
              <a:rPr lang="en-US" sz="2800" b="0" dirty="0" smtClean="0">
                <a:latin typeface="Arial" charset="0"/>
                <a:cs typeface="Arial" charset="0"/>
              </a:rPr>
              <a:t>(default values)</a:t>
            </a:r>
            <a:endParaRPr lang="fr-FR" sz="2800" b="0" dirty="0" smtClean="0">
              <a:latin typeface="Arial" charset="0"/>
              <a:cs typeface="Arial" charset="0"/>
            </a:endParaRPr>
          </a:p>
        </p:txBody>
      </p:sp>
      <p:pic>
        <p:nvPicPr>
          <p:cNvPr id="7171" name="Image 6" descr="fig_repeats.png"/>
          <p:cNvPicPr>
            <a:picLocks noChangeAspect="1"/>
          </p:cNvPicPr>
          <p:nvPr/>
        </p:nvPicPr>
        <p:blipFill>
          <a:blip r:embed="rId2"/>
          <a:srcRect r="50166"/>
          <a:stretch>
            <a:fillRect/>
          </a:stretch>
        </p:blipFill>
        <p:spPr bwMode="auto">
          <a:xfrm>
            <a:off x="3201988" y="496888"/>
            <a:ext cx="4679950" cy="2271712"/>
          </a:xfrm>
          <a:prstGeom prst="rect">
            <a:avLst/>
          </a:prstGeom>
          <a:noFill/>
          <a:ln w="9525">
            <a:noFill/>
            <a:miter lim="800000"/>
            <a:headEnd/>
            <a:tailEnd/>
          </a:ln>
        </p:spPr>
      </p:pic>
      <p:pic>
        <p:nvPicPr>
          <p:cNvPr id="7172" name="Image 6" descr="fig_repeats.png"/>
          <p:cNvPicPr>
            <a:picLocks noChangeAspect="1"/>
          </p:cNvPicPr>
          <p:nvPr/>
        </p:nvPicPr>
        <p:blipFill>
          <a:blip r:embed="rId2"/>
          <a:srcRect l="50166"/>
          <a:stretch>
            <a:fillRect/>
          </a:stretch>
        </p:blipFill>
        <p:spPr bwMode="auto">
          <a:xfrm>
            <a:off x="3201988" y="2809875"/>
            <a:ext cx="4679950" cy="2271713"/>
          </a:xfrm>
          <a:prstGeom prst="rect">
            <a:avLst/>
          </a:prstGeom>
          <a:noFill/>
          <a:ln w="9525">
            <a:noFill/>
            <a:miter lim="800000"/>
            <a:headEnd/>
            <a:tailEnd/>
          </a:ln>
        </p:spPr>
      </p:pic>
      <p:sp>
        <p:nvSpPr>
          <p:cNvPr id="7173" name="ZoneTexte 5"/>
          <p:cNvSpPr txBox="1">
            <a:spLocks noChangeArrowheads="1"/>
          </p:cNvSpPr>
          <p:nvPr/>
        </p:nvSpPr>
        <p:spPr bwMode="auto">
          <a:xfrm>
            <a:off x="644525" y="3602038"/>
            <a:ext cx="2482850" cy="522287"/>
          </a:xfrm>
          <a:prstGeom prst="rect">
            <a:avLst/>
          </a:prstGeom>
          <a:noFill/>
          <a:ln w="9525">
            <a:noFill/>
            <a:miter lim="800000"/>
            <a:headEnd/>
            <a:tailEnd/>
          </a:ln>
        </p:spPr>
        <p:txBody>
          <a:bodyPr wrap="none">
            <a:spAutoFit/>
          </a:bodyPr>
          <a:lstStyle/>
          <a:p>
            <a:pPr algn="r"/>
            <a:r>
              <a:rPr lang="en-US" sz="2800" smtClean="0">
                <a:solidFill>
                  <a:prstClr val="black"/>
                </a:solidFill>
              </a:rPr>
              <a:t>with constraint</a:t>
            </a:r>
            <a:endParaRPr lang="fr-FR" sz="2800" smtClean="0">
              <a:solidFill>
                <a:prstClr val="black"/>
              </a:solidFill>
            </a:endParaRPr>
          </a:p>
        </p:txBody>
      </p:sp>
      <p:sp>
        <p:nvSpPr>
          <p:cNvPr id="7174" name="ZoneTexte 6"/>
          <p:cNvSpPr txBox="1">
            <a:spLocks noChangeArrowheads="1"/>
          </p:cNvSpPr>
          <p:nvPr/>
        </p:nvSpPr>
        <p:spPr bwMode="auto">
          <a:xfrm>
            <a:off x="144463" y="1425575"/>
            <a:ext cx="2982912" cy="523875"/>
          </a:xfrm>
          <a:prstGeom prst="rect">
            <a:avLst/>
          </a:prstGeom>
          <a:noFill/>
          <a:ln w="9525">
            <a:noFill/>
            <a:miter lim="800000"/>
            <a:headEnd/>
            <a:tailEnd/>
          </a:ln>
        </p:spPr>
        <p:txBody>
          <a:bodyPr wrap="none">
            <a:spAutoFit/>
          </a:bodyPr>
          <a:lstStyle/>
          <a:p>
            <a:pPr algn="r"/>
            <a:r>
              <a:rPr lang="en-US" sz="2800" smtClean="0">
                <a:solidFill>
                  <a:prstClr val="black"/>
                </a:solidFill>
              </a:rPr>
              <a:t>without constraint</a:t>
            </a:r>
            <a:endParaRPr lang="fr-FR" sz="2800" smtClean="0">
              <a:solidFill>
                <a:prstClr val="black"/>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à coins arrondis 5"/>
          <p:cNvSpPr/>
          <p:nvPr/>
        </p:nvSpPr>
        <p:spPr>
          <a:xfrm>
            <a:off x="-298450" y="1446213"/>
            <a:ext cx="5143500" cy="619125"/>
          </a:xfrm>
          <a:prstGeom prst="roundRect">
            <a:avLst>
              <a:gd name="adj" fmla="val 29100"/>
            </a:avLst>
          </a:prstGeom>
          <a:solidFill>
            <a:srgbClr val="CCFF9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8195" name="Title 1"/>
          <p:cNvSpPr>
            <a:spLocks noGrp="1"/>
          </p:cNvSpPr>
          <p:nvPr>
            <p:ph type="title"/>
          </p:nvPr>
        </p:nvSpPr>
        <p:spPr/>
        <p:txBody>
          <a:bodyPr/>
          <a:lstStyle/>
          <a:p>
            <a:r>
              <a:rPr lang="en-US" smtClean="0">
                <a:latin typeface="Arial" charset="0"/>
                <a:ea typeface="ＭＳ Ｐゴシック" pitchFamily="-112" charset="-128"/>
                <a:cs typeface="Arial" charset="0"/>
              </a:rPr>
              <a:t>Synthesis Control</a:t>
            </a:r>
            <a:endParaRPr lang="fr-FR" smtClean="0">
              <a:latin typeface="Arial" charset="0"/>
              <a:ea typeface="ＭＳ Ｐゴシック" pitchFamily="-112" charset="-128"/>
              <a:cs typeface="Arial" charset="0"/>
            </a:endParaRPr>
          </a:p>
        </p:txBody>
      </p:sp>
      <p:sp>
        <p:nvSpPr>
          <p:cNvPr id="8196" name="Content Placeholder 2"/>
          <p:cNvSpPr>
            <a:spLocks noGrp="1"/>
          </p:cNvSpPr>
          <p:nvPr>
            <p:ph idx="4294967295"/>
          </p:nvPr>
        </p:nvSpPr>
        <p:spPr>
          <a:xfrm>
            <a:off x="0" y="1490663"/>
            <a:ext cx="4811713" cy="1585912"/>
          </a:xfrm>
        </p:spPr>
        <p:txBody>
          <a:bodyPr/>
          <a:lstStyle/>
          <a:p>
            <a:pPr marL="514350" indent="-514350">
              <a:buFont typeface="Calibri" pitchFamily="-108" charset="0"/>
              <a:buAutoNum type="arabicPeriod"/>
            </a:pPr>
            <a:r>
              <a:rPr lang="en-US" smtClean="0">
                <a:latin typeface="Arial" charset="0"/>
                <a:ea typeface="ＭＳ Ｐゴシック" pitchFamily="-112" charset="-128"/>
                <a:cs typeface="Arial" charset="0"/>
              </a:rPr>
              <a:t>Limit unnatural repetitions</a:t>
            </a:r>
          </a:p>
          <a:p>
            <a:pPr marL="514350" indent="-514350">
              <a:buFont typeface="Calibri" pitchFamily="-108" charset="0"/>
              <a:buAutoNum type="arabicPeriod"/>
            </a:pPr>
            <a:r>
              <a:rPr lang="en-US" smtClean="0">
                <a:latin typeface="Arial" charset="0"/>
                <a:ea typeface="ＭＳ Ｐゴシック" pitchFamily="-112" charset="-128"/>
                <a:cs typeface="Arial" charset="0"/>
              </a:rPr>
              <a:t>Synthesis variations</a:t>
            </a:r>
            <a:endParaRPr lang="fr-FR" smtClean="0">
              <a:latin typeface="Arial" charset="0"/>
              <a:ea typeface="ＭＳ Ｐゴシック" pitchFamily="-112" charset="-128"/>
              <a:cs typeface="Arial" charset="0"/>
            </a:endParaRPr>
          </a:p>
          <a:p>
            <a:pPr marL="514350" indent="-514350">
              <a:buFont typeface="Calibri" pitchFamily="-108" charset="0"/>
              <a:buAutoNum type="arabicPeriod"/>
            </a:pPr>
            <a:r>
              <a:rPr lang="en-US" smtClean="0">
                <a:latin typeface="Arial" charset="0"/>
                <a:ea typeface="ＭＳ Ｐゴシック" pitchFamily="-112" charset="-128"/>
                <a:cs typeface="Arial" charset="0"/>
              </a:rPr>
              <a:t>Position a feature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fill="hold" grpId="0" nodeType="withEffect">
                                  <p:stCondLst>
                                    <p:cond delay="1000"/>
                                  </p:stCondLst>
                                  <p:childTnLst>
                                    <p:animMotion origin="layout" path="M -1.11111E-6 -2.69978E-6 L -1.11111E-6 0.09997 " pathEditMode="relative" rAng="0" ptsTypes="AA">
                                      <p:cBhvr>
                                        <p:cTn id="6" dur="500" fill="hold"/>
                                        <p:tgtEl>
                                          <p:spTgt spid="6"/>
                                        </p:tgtEl>
                                        <p:attrNameLst>
                                          <p:attrName>ppt_x</p:attrName>
                                          <p:attrName>ppt_y</p:attrName>
                                        </p:attrNameLst>
                                      </p:cBhvr>
                                      <p:rCtr x="0" y="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p:cNvSpPr>
            <a:spLocks noGrp="1"/>
          </p:cNvSpPr>
          <p:nvPr>
            <p:ph type="title"/>
          </p:nvPr>
        </p:nvSpPr>
        <p:spPr/>
        <p:txBody>
          <a:bodyPr/>
          <a:lstStyle/>
          <a:p>
            <a:r>
              <a:rPr lang="en-US" smtClean="0">
                <a:latin typeface="Arial" charset="0"/>
                <a:ea typeface="ＭＳ Ｐゴシック" pitchFamily="-112" charset="-128"/>
                <a:cs typeface="Arial" charset="0"/>
              </a:rPr>
              <a:t>Variations</a:t>
            </a:r>
            <a:endParaRPr lang="fr-FR" smtClean="0">
              <a:latin typeface="Arial" charset="0"/>
              <a:cs typeface="Arial" charset="0"/>
            </a:endParaRPr>
          </a:p>
        </p:txBody>
      </p:sp>
      <p:pic>
        <p:nvPicPr>
          <p:cNvPr id="9219" name="Image 2" descr="fig_variety.png"/>
          <p:cNvPicPr>
            <a:picLocks noChangeAspect="1"/>
          </p:cNvPicPr>
          <p:nvPr/>
        </p:nvPicPr>
        <p:blipFill>
          <a:blip r:embed="rId2"/>
          <a:srcRect/>
          <a:stretch>
            <a:fillRect/>
          </a:stretch>
        </p:blipFill>
        <p:spPr bwMode="auto">
          <a:xfrm>
            <a:off x="0" y="1441450"/>
            <a:ext cx="9144000" cy="2260600"/>
          </a:xfrm>
          <a:prstGeom prst="rect">
            <a:avLst/>
          </a:prstGeom>
          <a:noFill/>
          <a:ln w="9525">
            <a:noFill/>
            <a:miter lim="800000"/>
            <a:headEnd/>
            <a:tailEnd/>
          </a:ln>
        </p:spPr>
      </p:pic>
      <p:sp>
        <p:nvSpPr>
          <p:cNvPr id="9220" name="ZoneTexte 35"/>
          <p:cNvSpPr txBox="1">
            <a:spLocks noChangeArrowheads="1"/>
          </p:cNvSpPr>
          <p:nvPr/>
        </p:nvSpPr>
        <p:spPr bwMode="auto">
          <a:xfrm>
            <a:off x="133350" y="3616325"/>
            <a:ext cx="1733550" cy="401638"/>
          </a:xfrm>
          <a:prstGeom prst="rect">
            <a:avLst/>
          </a:prstGeom>
          <a:noFill/>
          <a:ln w="9525">
            <a:noFill/>
            <a:miter lim="800000"/>
            <a:headEnd/>
            <a:tailEnd/>
          </a:ln>
        </p:spPr>
        <p:txBody>
          <a:bodyPr wrap="none">
            <a:spAutoFit/>
          </a:bodyPr>
          <a:lstStyle/>
          <a:p>
            <a:r>
              <a:rPr lang="en-US" sz="2000" b="1" smtClean="0">
                <a:solidFill>
                  <a:prstClr val="black"/>
                </a:solidFill>
              </a:rPr>
              <a:t>1</a:t>
            </a:r>
            <a:r>
              <a:rPr lang="en-US" sz="2000" b="1" baseline="30000" smtClean="0">
                <a:solidFill>
                  <a:prstClr val="black"/>
                </a:solidFill>
              </a:rPr>
              <a:t>st</a:t>
            </a:r>
            <a:r>
              <a:rPr lang="en-US" sz="2000" b="1" smtClean="0">
                <a:solidFill>
                  <a:prstClr val="black"/>
                </a:solidFill>
              </a:rPr>
              <a:t> synthesis</a:t>
            </a:r>
          </a:p>
        </p:txBody>
      </p:sp>
      <p:sp>
        <p:nvSpPr>
          <p:cNvPr id="9221" name="ZoneTexte 35"/>
          <p:cNvSpPr txBox="1">
            <a:spLocks noChangeArrowheads="1"/>
          </p:cNvSpPr>
          <p:nvPr/>
        </p:nvSpPr>
        <p:spPr bwMode="auto">
          <a:xfrm>
            <a:off x="2581275" y="3617913"/>
            <a:ext cx="1619250" cy="400050"/>
          </a:xfrm>
          <a:prstGeom prst="rect">
            <a:avLst/>
          </a:prstGeom>
          <a:noFill/>
          <a:ln w="9525">
            <a:noFill/>
            <a:miter lim="800000"/>
            <a:headEnd/>
            <a:tailEnd/>
          </a:ln>
        </p:spPr>
        <p:txBody>
          <a:bodyPr wrap="none">
            <a:spAutoFit/>
          </a:bodyPr>
          <a:lstStyle/>
          <a:p>
            <a:r>
              <a:rPr lang="en-US" sz="2000" b="1" smtClean="0">
                <a:solidFill>
                  <a:prstClr val="black"/>
                </a:solidFill>
              </a:rPr>
              <a:t>1</a:t>
            </a:r>
            <a:r>
              <a:rPr lang="en-US" sz="2000" b="1" baseline="30000" smtClean="0">
                <a:solidFill>
                  <a:prstClr val="black"/>
                </a:solidFill>
              </a:rPr>
              <a:t>st</a:t>
            </a:r>
            <a:r>
              <a:rPr lang="en-US" sz="2000" b="1" smtClean="0">
                <a:solidFill>
                  <a:prstClr val="black"/>
                </a:solidFill>
              </a:rPr>
              <a:t> variation</a:t>
            </a:r>
          </a:p>
        </p:txBody>
      </p:sp>
      <p:sp>
        <p:nvSpPr>
          <p:cNvPr id="9222" name="ZoneTexte 35"/>
          <p:cNvSpPr txBox="1">
            <a:spLocks noChangeArrowheads="1"/>
          </p:cNvSpPr>
          <p:nvPr/>
        </p:nvSpPr>
        <p:spPr bwMode="auto">
          <a:xfrm>
            <a:off x="4862513" y="3617913"/>
            <a:ext cx="1674812" cy="400050"/>
          </a:xfrm>
          <a:prstGeom prst="rect">
            <a:avLst/>
          </a:prstGeom>
          <a:noFill/>
          <a:ln w="9525">
            <a:noFill/>
            <a:miter lim="800000"/>
            <a:headEnd/>
            <a:tailEnd/>
          </a:ln>
        </p:spPr>
        <p:txBody>
          <a:bodyPr wrap="none">
            <a:spAutoFit/>
          </a:bodyPr>
          <a:lstStyle/>
          <a:p>
            <a:r>
              <a:rPr lang="en-US" sz="2000" b="1" smtClean="0">
                <a:solidFill>
                  <a:prstClr val="black"/>
                </a:solidFill>
              </a:rPr>
              <a:t>2</a:t>
            </a:r>
            <a:r>
              <a:rPr lang="en-US" sz="2000" b="1" baseline="30000" smtClean="0">
                <a:solidFill>
                  <a:prstClr val="black"/>
                </a:solidFill>
              </a:rPr>
              <a:t>nd</a:t>
            </a:r>
            <a:r>
              <a:rPr lang="en-US" sz="2000" b="1" smtClean="0">
                <a:solidFill>
                  <a:prstClr val="black"/>
                </a:solidFill>
              </a:rPr>
              <a:t> variation</a:t>
            </a:r>
          </a:p>
        </p:txBody>
      </p:sp>
      <p:sp>
        <p:nvSpPr>
          <p:cNvPr id="9223" name="ZoneTexte 35"/>
          <p:cNvSpPr txBox="1">
            <a:spLocks noChangeArrowheads="1"/>
          </p:cNvSpPr>
          <p:nvPr/>
        </p:nvSpPr>
        <p:spPr bwMode="auto">
          <a:xfrm>
            <a:off x="7167563" y="3617913"/>
            <a:ext cx="1636712" cy="401637"/>
          </a:xfrm>
          <a:prstGeom prst="rect">
            <a:avLst/>
          </a:prstGeom>
          <a:noFill/>
          <a:ln w="9525">
            <a:noFill/>
            <a:miter lim="800000"/>
            <a:headEnd/>
            <a:tailEnd/>
          </a:ln>
        </p:spPr>
        <p:txBody>
          <a:bodyPr wrap="none">
            <a:spAutoFit/>
          </a:bodyPr>
          <a:lstStyle/>
          <a:p>
            <a:r>
              <a:rPr lang="en-US" sz="2000" b="1" smtClean="0">
                <a:solidFill>
                  <a:prstClr val="black"/>
                </a:solidFill>
              </a:rPr>
              <a:t>3</a:t>
            </a:r>
            <a:r>
              <a:rPr lang="en-US" sz="2000" b="1" baseline="30000" smtClean="0">
                <a:solidFill>
                  <a:prstClr val="black"/>
                </a:solidFill>
              </a:rPr>
              <a:t>rd</a:t>
            </a:r>
            <a:r>
              <a:rPr lang="en-US" sz="2000" b="1" smtClean="0">
                <a:solidFill>
                  <a:prstClr val="black"/>
                </a:solidFill>
              </a:rPr>
              <a:t> variation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7" name="Connecteur droit 96"/>
          <p:cNvCxnSpPr>
            <a:stCxn id="14" idx="1"/>
          </p:cNvCxnSpPr>
          <p:nvPr/>
        </p:nvCxnSpPr>
        <p:spPr>
          <a:xfrm rot="10800000" flipH="1">
            <a:off x="307975" y="1616075"/>
            <a:ext cx="8659813"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Rectangle 9"/>
          <p:cNvSpPr/>
          <p:nvPr/>
        </p:nvSpPr>
        <p:spPr bwMode="auto">
          <a:xfrm>
            <a:off x="325438" y="677863"/>
            <a:ext cx="2309812" cy="1870075"/>
          </a:xfrm>
          <a:prstGeom prst="rect">
            <a:avLst/>
          </a:prstGeom>
          <a:gradFill>
            <a:gsLst>
              <a:gs pos="0">
                <a:schemeClr val="accent1">
                  <a:tint val="50000"/>
                  <a:satMod val="300000"/>
                </a:schemeClr>
              </a:gs>
              <a:gs pos="35000">
                <a:schemeClr val="accent1">
                  <a:tint val="37000"/>
                  <a:satMod val="300000"/>
                </a:schemeClr>
              </a:gs>
              <a:gs pos="100000">
                <a:schemeClr val="accent1">
                  <a:tint val="15000"/>
                  <a:satMod val="350000"/>
                </a:schemeClr>
              </a:gs>
            </a:gsLst>
          </a:gradFill>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prstClr val="black"/>
              </a:solidFill>
            </a:endParaRPr>
          </a:p>
        </p:txBody>
      </p:sp>
      <p:sp>
        <p:nvSpPr>
          <p:cNvPr id="15" name="Rectangle 14"/>
          <p:cNvSpPr/>
          <p:nvPr/>
        </p:nvSpPr>
        <p:spPr bwMode="auto">
          <a:xfrm>
            <a:off x="2403475" y="661988"/>
            <a:ext cx="247650" cy="1909762"/>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10245" name="Title 1"/>
          <p:cNvSpPr>
            <a:spLocks noGrp="1"/>
          </p:cNvSpPr>
          <p:nvPr>
            <p:ph type="title"/>
          </p:nvPr>
        </p:nvSpPr>
        <p:spPr/>
        <p:txBody>
          <a:bodyPr/>
          <a:lstStyle/>
          <a:p>
            <a:r>
              <a:rPr lang="en-US" smtClean="0">
                <a:latin typeface="Arial" charset="0"/>
                <a:ea typeface="ＭＳ Ｐゴシック" pitchFamily="-112" charset="-128"/>
                <a:cs typeface="Arial" charset="0"/>
              </a:rPr>
              <a:t>Variations</a:t>
            </a:r>
            <a:endParaRPr lang="fr-FR" smtClean="0">
              <a:latin typeface="Arial" charset="0"/>
              <a:ea typeface="ＭＳ Ｐゴシック" pitchFamily="-112" charset="-128"/>
              <a:cs typeface="Arial" charset="0"/>
            </a:endParaRPr>
          </a:p>
        </p:txBody>
      </p:sp>
      <p:sp>
        <p:nvSpPr>
          <p:cNvPr id="47" name="Rectangle 46"/>
          <p:cNvSpPr/>
          <p:nvPr/>
        </p:nvSpPr>
        <p:spPr bwMode="auto">
          <a:xfrm>
            <a:off x="995363" y="3003550"/>
            <a:ext cx="2309812" cy="1870075"/>
          </a:xfrm>
          <a:prstGeom prst="rect">
            <a:avLst/>
          </a:prstGeom>
          <a:ln/>
          <a:effectLst/>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solidFill>
                <a:prstClr val="black"/>
              </a:solidFill>
            </a:endParaRPr>
          </a:p>
        </p:txBody>
      </p:sp>
      <p:sp>
        <p:nvSpPr>
          <p:cNvPr id="10247" name="ZoneTexte 35"/>
          <p:cNvSpPr txBox="1">
            <a:spLocks noChangeArrowheads="1"/>
          </p:cNvSpPr>
          <p:nvPr/>
        </p:nvSpPr>
        <p:spPr bwMode="auto">
          <a:xfrm>
            <a:off x="1649413" y="4791075"/>
            <a:ext cx="1025525" cy="400050"/>
          </a:xfrm>
          <a:prstGeom prst="rect">
            <a:avLst/>
          </a:prstGeom>
          <a:noFill/>
          <a:ln w="9525">
            <a:noFill/>
            <a:miter lim="800000"/>
            <a:headEnd/>
            <a:tailEnd/>
          </a:ln>
        </p:spPr>
        <p:txBody>
          <a:bodyPr wrap="none">
            <a:spAutoFit/>
          </a:bodyPr>
          <a:lstStyle/>
          <a:p>
            <a:r>
              <a:rPr lang="en-US" sz="2000" b="1" smtClean="0">
                <a:solidFill>
                  <a:prstClr val="black"/>
                </a:solidFill>
              </a:rPr>
              <a:t>source</a:t>
            </a:r>
          </a:p>
        </p:txBody>
      </p:sp>
      <p:sp>
        <p:nvSpPr>
          <p:cNvPr id="10248" name="ZoneTexte 35"/>
          <p:cNvSpPr txBox="1">
            <a:spLocks noChangeArrowheads="1"/>
          </p:cNvSpPr>
          <p:nvPr/>
        </p:nvSpPr>
        <p:spPr bwMode="auto">
          <a:xfrm>
            <a:off x="595313" y="2476500"/>
            <a:ext cx="1733550" cy="400050"/>
          </a:xfrm>
          <a:prstGeom prst="rect">
            <a:avLst/>
          </a:prstGeom>
          <a:noFill/>
          <a:ln w="9525">
            <a:noFill/>
            <a:miter lim="800000"/>
            <a:headEnd/>
            <a:tailEnd/>
          </a:ln>
        </p:spPr>
        <p:txBody>
          <a:bodyPr wrap="none">
            <a:spAutoFit/>
          </a:bodyPr>
          <a:lstStyle/>
          <a:p>
            <a:pPr algn="ctr"/>
            <a:r>
              <a:rPr lang="en-US" sz="2000" b="1" smtClean="0">
                <a:solidFill>
                  <a:prstClr val="black"/>
                </a:solidFill>
              </a:rPr>
              <a:t>1</a:t>
            </a:r>
            <a:r>
              <a:rPr lang="en-US" sz="2000" b="1" baseline="30000" smtClean="0">
                <a:solidFill>
                  <a:prstClr val="black"/>
                </a:solidFill>
              </a:rPr>
              <a:t>st</a:t>
            </a:r>
            <a:r>
              <a:rPr lang="en-US" sz="2000" b="1" smtClean="0">
                <a:solidFill>
                  <a:prstClr val="black"/>
                </a:solidFill>
              </a:rPr>
              <a:t> synthesis</a:t>
            </a:r>
          </a:p>
        </p:txBody>
      </p:sp>
      <p:cxnSp>
        <p:nvCxnSpPr>
          <p:cNvPr id="65" name="Connecteur droit 64"/>
          <p:cNvCxnSpPr>
            <a:stCxn id="10" idx="0"/>
            <a:endCxn id="10" idx="2"/>
          </p:cNvCxnSpPr>
          <p:nvPr/>
        </p:nvCxnSpPr>
        <p:spPr>
          <a:xfrm rot="16200000" flipH="1">
            <a:off x="544512" y="1612901"/>
            <a:ext cx="1870075"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78" name="Connecteur droit 77"/>
          <p:cNvCxnSpPr/>
          <p:nvPr/>
        </p:nvCxnSpPr>
        <p:spPr>
          <a:xfrm rot="16200000" flipH="1">
            <a:off x="641350" y="3938588"/>
            <a:ext cx="1870075"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nvGrpSpPr>
          <p:cNvPr id="2" name="Groupe 36"/>
          <p:cNvGrpSpPr>
            <a:grpSpLocks/>
          </p:cNvGrpSpPr>
          <p:nvPr/>
        </p:nvGrpSpPr>
        <p:grpSpPr bwMode="auto">
          <a:xfrm>
            <a:off x="1597025" y="3157538"/>
            <a:ext cx="1347788" cy="403225"/>
            <a:chOff x="1597025" y="3157538"/>
            <a:chExt cx="1347788" cy="403225"/>
          </a:xfrm>
        </p:grpSpPr>
        <p:grpSp>
          <p:nvGrpSpPr>
            <p:cNvPr id="3" name="Groupe 34"/>
            <p:cNvGrpSpPr>
              <a:grpSpLocks/>
            </p:cNvGrpSpPr>
            <p:nvPr/>
          </p:nvGrpSpPr>
          <p:grpSpPr bwMode="auto">
            <a:xfrm>
              <a:off x="1597025" y="3157538"/>
              <a:ext cx="779463" cy="398462"/>
              <a:chOff x="1597025" y="3157538"/>
              <a:chExt cx="779463" cy="398462"/>
            </a:xfrm>
          </p:grpSpPr>
          <p:cxnSp>
            <p:nvCxnSpPr>
              <p:cNvPr id="87" name="Connecteur droit 86"/>
              <p:cNvCxnSpPr/>
              <p:nvPr/>
            </p:nvCxnSpPr>
            <p:spPr bwMode="auto">
              <a:xfrm>
                <a:off x="1597025" y="3556000"/>
                <a:ext cx="779463" cy="0"/>
              </a:xfrm>
              <a:prstGeom prst="line">
                <a:avLst/>
              </a:prstGeom>
              <a:ln>
                <a:solidFill>
                  <a:schemeClr val="tx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10285" name="ZoneTexte 89"/>
              <p:cNvSpPr txBox="1">
                <a:spLocks noChangeArrowheads="1"/>
              </p:cNvSpPr>
              <p:nvPr/>
            </p:nvSpPr>
            <p:spPr bwMode="auto">
              <a:xfrm>
                <a:off x="1758950" y="3157538"/>
                <a:ext cx="478016" cy="370061"/>
              </a:xfrm>
              <a:prstGeom prst="rect">
                <a:avLst/>
              </a:prstGeom>
              <a:noFill/>
              <a:ln w="9525">
                <a:noFill/>
                <a:miter lim="800000"/>
                <a:headEnd/>
                <a:tailEnd/>
              </a:ln>
            </p:spPr>
            <p:txBody>
              <a:bodyPr wrap="none">
                <a:spAutoFit/>
              </a:bodyPr>
              <a:lstStyle/>
              <a:p>
                <a:r>
                  <a:rPr lang="en-US" smtClean="0">
                    <a:solidFill>
                      <a:prstClr val="black"/>
                    </a:solidFill>
                  </a:rPr>
                  <a:t>≥D</a:t>
                </a:r>
                <a:endParaRPr lang="fr-FR" smtClean="0">
                  <a:solidFill>
                    <a:prstClr val="black"/>
                  </a:solidFill>
                </a:endParaRPr>
              </a:p>
            </p:txBody>
          </p:sp>
        </p:grpSp>
        <p:grpSp>
          <p:nvGrpSpPr>
            <p:cNvPr id="4" name="Groupe 35"/>
            <p:cNvGrpSpPr>
              <a:grpSpLocks/>
            </p:cNvGrpSpPr>
            <p:nvPr/>
          </p:nvGrpSpPr>
          <p:grpSpPr bwMode="auto">
            <a:xfrm>
              <a:off x="2416175" y="3157538"/>
              <a:ext cx="528638" cy="403225"/>
              <a:chOff x="2416175" y="3157538"/>
              <a:chExt cx="528638" cy="403225"/>
            </a:xfrm>
          </p:grpSpPr>
          <p:cxnSp>
            <p:nvCxnSpPr>
              <p:cNvPr id="88" name="Connecteur droit 87"/>
              <p:cNvCxnSpPr/>
              <p:nvPr/>
            </p:nvCxnSpPr>
            <p:spPr bwMode="auto">
              <a:xfrm>
                <a:off x="2416175" y="3557588"/>
                <a:ext cx="528638" cy="3175"/>
              </a:xfrm>
              <a:prstGeom prst="line">
                <a:avLst/>
              </a:prstGeom>
              <a:ln>
                <a:solidFill>
                  <a:schemeClr val="tx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10283" name="ZoneTexte 90"/>
              <p:cNvSpPr txBox="1">
                <a:spLocks noChangeArrowheads="1"/>
              </p:cNvSpPr>
              <p:nvPr/>
            </p:nvSpPr>
            <p:spPr bwMode="auto">
              <a:xfrm>
                <a:off x="2447132" y="3157538"/>
                <a:ext cx="478016" cy="370061"/>
              </a:xfrm>
              <a:prstGeom prst="rect">
                <a:avLst/>
              </a:prstGeom>
              <a:noFill/>
              <a:ln w="9525">
                <a:noFill/>
                <a:miter lim="800000"/>
                <a:headEnd/>
                <a:tailEnd/>
              </a:ln>
            </p:spPr>
            <p:txBody>
              <a:bodyPr wrap="none">
                <a:spAutoFit/>
              </a:bodyPr>
              <a:lstStyle/>
              <a:p>
                <a:r>
                  <a:rPr lang="en-US" smtClean="0">
                    <a:solidFill>
                      <a:prstClr val="black"/>
                    </a:solidFill>
                  </a:rPr>
                  <a:t>≥D</a:t>
                </a:r>
                <a:endParaRPr lang="fr-FR" smtClean="0">
                  <a:solidFill>
                    <a:prstClr val="black"/>
                  </a:solidFill>
                </a:endParaRPr>
              </a:p>
            </p:txBody>
          </p:sp>
        </p:grpSp>
      </p:grpSp>
      <p:sp>
        <p:nvSpPr>
          <p:cNvPr id="99" name="ZoneTexte 98"/>
          <p:cNvSpPr txBox="1">
            <a:spLocks noChangeArrowheads="1"/>
          </p:cNvSpPr>
          <p:nvPr/>
        </p:nvSpPr>
        <p:spPr bwMode="auto">
          <a:xfrm>
            <a:off x="3519488" y="3389313"/>
            <a:ext cx="5595937" cy="831850"/>
          </a:xfrm>
          <a:prstGeom prst="rect">
            <a:avLst/>
          </a:prstGeom>
          <a:noFill/>
          <a:ln w="9525">
            <a:noFill/>
            <a:miter lim="800000"/>
            <a:headEnd/>
            <a:tailEnd/>
          </a:ln>
        </p:spPr>
        <p:txBody>
          <a:bodyPr wrap="none">
            <a:spAutoFit/>
          </a:bodyPr>
          <a:lstStyle/>
          <a:p>
            <a:pPr marL="342900" indent="-342900">
              <a:buFont typeface="Calibri" pitchFamily="-108" charset="0"/>
              <a:buAutoNum type="arabicPeriod"/>
            </a:pPr>
            <a:r>
              <a:rPr lang="en-US" sz="2400" dirty="0" smtClean="0">
                <a:solidFill>
                  <a:prstClr val="black"/>
                </a:solidFill>
              </a:rPr>
              <a:t> </a:t>
            </a:r>
            <a:r>
              <a:rPr lang="en-US" sz="2400" dirty="0" smtClean="0">
                <a:solidFill>
                  <a:srgbClr val="F02EA1"/>
                </a:solidFill>
              </a:rPr>
              <a:t>Check constraint</a:t>
            </a:r>
            <a:r>
              <a:rPr lang="en-US" sz="2400" dirty="0" smtClean="0">
                <a:solidFill>
                  <a:prstClr val="black"/>
                </a:solidFill>
              </a:rPr>
              <a:t> for growth-edges</a:t>
            </a:r>
          </a:p>
          <a:p>
            <a:pPr marL="342900" indent="-342900">
              <a:buFont typeface="Calibri" pitchFamily="-108" charset="0"/>
              <a:buAutoNum type="arabicPeriod"/>
            </a:pPr>
            <a:r>
              <a:rPr lang="en-US" sz="2400" dirty="0" smtClean="0">
                <a:solidFill>
                  <a:prstClr val="black"/>
                </a:solidFill>
              </a:rPr>
              <a:t> </a:t>
            </a:r>
            <a:r>
              <a:rPr lang="en-US" sz="2400" dirty="0" smtClean="0">
                <a:solidFill>
                  <a:srgbClr val="F02EA1"/>
                </a:solidFill>
              </a:rPr>
              <a:t>Prune</a:t>
            </a:r>
            <a:r>
              <a:rPr lang="en-US" sz="2400" dirty="0" smtClean="0">
                <a:solidFill>
                  <a:prstClr val="black"/>
                </a:solidFill>
              </a:rPr>
              <a:t> edge if constraint not satisfied</a:t>
            </a:r>
            <a:endParaRPr lang="fr-FR" sz="2400" dirty="0" smtClean="0">
              <a:solidFill>
                <a:prstClr val="black"/>
              </a:solidFill>
            </a:endParaRPr>
          </a:p>
        </p:txBody>
      </p:sp>
      <p:grpSp>
        <p:nvGrpSpPr>
          <p:cNvPr id="5" name="Groupe 49"/>
          <p:cNvGrpSpPr>
            <a:grpSpLocks/>
          </p:cNvGrpSpPr>
          <p:nvPr/>
        </p:nvGrpSpPr>
        <p:grpSpPr bwMode="auto">
          <a:xfrm>
            <a:off x="1597025" y="3700463"/>
            <a:ext cx="1347788" cy="371475"/>
            <a:chOff x="1597025" y="3701230"/>
            <a:chExt cx="1347788" cy="370061"/>
          </a:xfrm>
        </p:grpSpPr>
        <p:cxnSp>
          <p:nvCxnSpPr>
            <p:cNvPr id="46" name="Connecteur droit 45"/>
            <p:cNvCxnSpPr/>
            <p:nvPr/>
          </p:nvCxnSpPr>
          <p:spPr bwMode="auto">
            <a:xfrm>
              <a:off x="1597025" y="4071291"/>
              <a:ext cx="1347788" cy="0"/>
            </a:xfrm>
            <a:prstGeom prst="line">
              <a:avLst/>
            </a:prstGeom>
            <a:ln>
              <a:solidFill>
                <a:schemeClr val="tx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10279" name="ZoneTexte 89"/>
            <p:cNvSpPr txBox="1">
              <a:spLocks noChangeArrowheads="1"/>
            </p:cNvSpPr>
            <p:nvPr/>
          </p:nvSpPr>
          <p:spPr bwMode="auto">
            <a:xfrm>
              <a:off x="2089855" y="3701230"/>
              <a:ext cx="478016" cy="370061"/>
            </a:xfrm>
            <a:prstGeom prst="rect">
              <a:avLst/>
            </a:prstGeom>
            <a:noFill/>
            <a:ln w="9525">
              <a:noFill/>
              <a:miter lim="800000"/>
              <a:headEnd/>
              <a:tailEnd/>
            </a:ln>
          </p:spPr>
          <p:txBody>
            <a:bodyPr wrap="none">
              <a:spAutoFit/>
            </a:bodyPr>
            <a:lstStyle/>
            <a:p>
              <a:r>
                <a:rPr lang="en-US" smtClean="0">
                  <a:solidFill>
                    <a:prstClr val="black"/>
                  </a:solidFill>
                </a:rPr>
                <a:t>≥D</a:t>
              </a:r>
              <a:endParaRPr lang="fr-FR" smtClean="0">
                <a:solidFill>
                  <a:prstClr val="black"/>
                </a:solidFill>
              </a:endParaRPr>
            </a:p>
          </p:txBody>
        </p:sp>
      </p:grpSp>
      <p:grpSp>
        <p:nvGrpSpPr>
          <p:cNvPr id="6" name="Groupe 51"/>
          <p:cNvGrpSpPr>
            <a:grpSpLocks/>
          </p:cNvGrpSpPr>
          <p:nvPr/>
        </p:nvGrpSpPr>
        <p:grpSpPr bwMode="auto">
          <a:xfrm>
            <a:off x="325438" y="1016000"/>
            <a:ext cx="1154112" cy="369888"/>
            <a:chOff x="325438" y="1016676"/>
            <a:chExt cx="1154111" cy="369332"/>
          </a:xfrm>
        </p:grpSpPr>
        <p:cxnSp>
          <p:nvCxnSpPr>
            <p:cNvPr id="49" name="Connecteur droit avec flèche 48"/>
            <p:cNvCxnSpPr/>
            <p:nvPr/>
          </p:nvCxnSpPr>
          <p:spPr>
            <a:xfrm>
              <a:off x="325438" y="1324188"/>
              <a:ext cx="1154111" cy="158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0277" name="ZoneTexte 50"/>
            <p:cNvSpPr txBox="1">
              <a:spLocks noChangeArrowheads="1"/>
            </p:cNvSpPr>
            <p:nvPr/>
          </p:nvSpPr>
          <p:spPr bwMode="auto">
            <a:xfrm>
              <a:off x="733723" y="1016676"/>
              <a:ext cx="338554" cy="369332"/>
            </a:xfrm>
            <a:prstGeom prst="rect">
              <a:avLst/>
            </a:prstGeom>
            <a:noFill/>
            <a:ln w="9525">
              <a:noFill/>
              <a:miter lim="800000"/>
              <a:headEnd/>
              <a:tailEnd/>
            </a:ln>
          </p:spPr>
          <p:txBody>
            <a:bodyPr wrap="none">
              <a:spAutoFit/>
            </a:bodyPr>
            <a:lstStyle/>
            <a:p>
              <a:r>
                <a:rPr lang="en-US" smtClean="0">
                  <a:solidFill>
                    <a:prstClr val="black"/>
                  </a:solidFill>
                </a:rPr>
                <a:t>X</a:t>
              </a:r>
              <a:endParaRPr lang="fr-FR" smtClean="0">
                <a:solidFill>
                  <a:prstClr val="black"/>
                </a:solidFill>
              </a:endParaRPr>
            </a:p>
          </p:txBody>
        </p:sp>
      </p:grpSp>
      <p:sp>
        <p:nvSpPr>
          <p:cNvPr id="14" name="Rectangle 13"/>
          <p:cNvSpPr/>
          <p:nvPr/>
        </p:nvSpPr>
        <p:spPr bwMode="auto">
          <a:xfrm>
            <a:off x="307975" y="661988"/>
            <a:ext cx="247650" cy="190976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grpSp>
        <p:nvGrpSpPr>
          <p:cNvPr id="7" name="Groupe 56"/>
          <p:cNvGrpSpPr>
            <a:grpSpLocks/>
          </p:cNvGrpSpPr>
          <p:nvPr/>
        </p:nvGrpSpPr>
        <p:grpSpPr bwMode="auto">
          <a:xfrm>
            <a:off x="3397250" y="661988"/>
            <a:ext cx="2343150" cy="2216150"/>
            <a:chOff x="3397250" y="661988"/>
            <a:chExt cx="2343150" cy="2216150"/>
          </a:xfrm>
        </p:grpSpPr>
        <p:sp>
          <p:nvSpPr>
            <p:cNvPr id="30" name="Rectangle 29"/>
            <p:cNvSpPr/>
            <p:nvPr/>
          </p:nvSpPr>
          <p:spPr bwMode="auto">
            <a:xfrm>
              <a:off x="3414713" y="677863"/>
              <a:ext cx="2309812" cy="1870075"/>
            </a:xfrm>
            <a:prstGeom prst="rect">
              <a:avLst/>
            </a:prstGeom>
            <a:gradFill>
              <a:gsLst>
                <a:gs pos="0">
                  <a:schemeClr val="accent1">
                    <a:tint val="50000"/>
                    <a:satMod val="300000"/>
                  </a:schemeClr>
                </a:gs>
                <a:gs pos="35000">
                  <a:schemeClr val="accent1">
                    <a:tint val="37000"/>
                    <a:satMod val="300000"/>
                  </a:schemeClr>
                </a:gs>
                <a:gs pos="100000">
                  <a:schemeClr val="accent1">
                    <a:tint val="15000"/>
                    <a:satMod val="350000"/>
                  </a:schemeClr>
                </a:gs>
              </a:gsLst>
            </a:gradFill>
            <a:ln/>
            <a:effectLst/>
          </p:spPr>
          <p:style>
            <a:lnRef idx="1">
              <a:schemeClr val="accent1"/>
            </a:lnRef>
            <a:fillRef idx="2">
              <a:schemeClr val="accent1"/>
            </a:fillRef>
            <a:effectRef idx="1">
              <a:schemeClr val="accent1"/>
            </a:effectRef>
            <a:fontRef idx="minor">
              <a:schemeClr val="dk1"/>
            </a:fontRef>
          </p:style>
          <p:txBody>
            <a:bodyPr anchor="ctr"/>
            <a:lstStyle/>
            <a:p>
              <a:pPr>
                <a:defRPr/>
              </a:pPr>
              <a:endParaRPr lang="en-US" b="1" dirty="0">
                <a:solidFill>
                  <a:prstClr val="black"/>
                </a:solidFill>
              </a:endParaRPr>
            </a:p>
          </p:txBody>
        </p:sp>
        <p:sp>
          <p:nvSpPr>
            <p:cNvPr id="32" name="Rectangle 31"/>
            <p:cNvSpPr/>
            <p:nvPr/>
          </p:nvSpPr>
          <p:spPr bwMode="auto">
            <a:xfrm>
              <a:off x="5492750" y="661988"/>
              <a:ext cx="247650" cy="1909762"/>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fr-FR" b="1">
                <a:solidFill>
                  <a:prstClr val="white"/>
                </a:solidFill>
              </a:endParaRPr>
            </a:p>
          </p:txBody>
        </p:sp>
        <p:sp>
          <p:nvSpPr>
            <p:cNvPr id="10270" name="ZoneTexte 35"/>
            <p:cNvSpPr txBox="1">
              <a:spLocks noChangeArrowheads="1"/>
            </p:cNvSpPr>
            <p:nvPr/>
          </p:nvSpPr>
          <p:spPr bwMode="auto">
            <a:xfrm>
              <a:off x="3762375" y="2478039"/>
              <a:ext cx="1617751" cy="400099"/>
            </a:xfrm>
            <a:prstGeom prst="rect">
              <a:avLst/>
            </a:prstGeom>
            <a:noFill/>
            <a:ln w="9525">
              <a:noFill/>
              <a:miter lim="800000"/>
              <a:headEnd/>
              <a:tailEnd/>
            </a:ln>
          </p:spPr>
          <p:txBody>
            <a:bodyPr wrap="none">
              <a:spAutoFit/>
            </a:bodyPr>
            <a:lstStyle/>
            <a:p>
              <a:r>
                <a:rPr lang="en-US" sz="2000" b="1" smtClean="0">
                  <a:solidFill>
                    <a:prstClr val="black"/>
                  </a:solidFill>
                </a:rPr>
                <a:t>1</a:t>
              </a:r>
              <a:r>
                <a:rPr lang="en-US" sz="2000" b="1" baseline="30000" smtClean="0">
                  <a:solidFill>
                    <a:prstClr val="black"/>
                  </a:solidFill>
                </a:rPr>
                <a:t>st</a:t>
              </a:r>
              <a:r>
                <a:rPr lang="en-US" sz="2000" b="1" smtClean="0">
                  <a:solidFill>
                    <a:prstClr val="black"/>
                  </a:solidFill>
                </a:rPr>
                <a:t> variation</a:t>
              </a:r>
            </a:p>
          </p:txBody>
        </p:sp>
        <p:cxnSp>
          <p:nvCxnSpPr>
            <p:cNvPr id="76" name="Connecteur droit 75"/>
            <p:cNvCxnSpPr/>
            <p:nvPr/>
          </p:nvCxnSpPr>
          <p:spPr bwMode="auto">
            <a:xfrm rot="16200000" flipH="1">
              <a:off x="3630612" y="1611313"/>
              <a:ext cx="1870075" cy="0"/>
            </a:xfrm>
            <a:prstGeom prst="line">
              <a:avLst/>
            </a:prstGeom>
            <a:ln w="38100">
              <a:solidFill>
                <a:srgbClr val="92D050"/>
              </a:solidFill>
            </a:ln>
          </p:spPr>
          <p:style>
            <a:lnRef idx="2">
              <a:schemeClr val="accent1"/>
            </a:lnRef>
            <a:fillRef idx="0">
              <a:schemeClr val="accent1"/>
            </a:fillRef>
            <a:effectRef idx="1">
              <a:schemeClr val="accent1"/>
            </a:effectRef>
            <a:fontRef idx="minor">
              <a:schemeClr val="tx1"/>
            </a:fontRef>
          </p:style>
        </p:cxnSp>
        <p:grpSp>
          <p:nvGrpSpPr>
            <p:cNvPr id="8" name="Groupe 52"/>
            <p:cNvGrpSpPr>
              <a:grpSpLocks/>
            </p:cNvGrpSpPr>
            <p:nvPr/>
          </p:nvGrpSpPr>
          <p:grpSpPr bwMode="auto">
            <a:xfrm>
              <a:off x="3397250" y="1016676"/>
              <a:ext cx="1154111" cy="369332"/>
              <a:chOff x="325438" y="1016676"/>
              <a:chExt cx="1154111" cy="369332"/>
            </a:xfrm>
          </p:grpSpPr>
          <p:cxnSp>
            <p:nvCxnSpPr>
              <p:cNvPr id="54" name="Connecteur droit avec flèche 53"/>
              <p:cNvCxnSpPr/>
              <p:nvPr/>
            </p:nvCxnSpPr>
            <p:spPr>
              <a:xfrm>
                <a:off x="325438" y="1323975"/>
                <a:ext cx="1154113"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0275" name="ZoneTexte 54"/>
              <p:cNvSpPr txBox="1">
                <a:spLocks noChangeArrowheads="1"/>
              </p:cNvSpPr>
              <p:nvPr/>
            </p:nvSpPr>
            <p:spPr bwMode="auto">
              <a:xfrm>
                <a:off x="733723" y="1016676"/>
                <a:ext cx="338554" cy="369332"/>
              </a:xfrm>
              <a:prstGeom prst="rect">
                <a:avLst/>
              </a:prstGeom>
              <a:noFill/>
              <a:ln w="9525">
                <a:noFill/>
                <a:miter lim="800000"/>
                <a:headEnd/>
                <a:tailEnd/>
              </a:ln>
            </p:spPr>
            <p:txBody>
              <a:bodyPr wrap="none">
                <a:spAutoFit/>
              </a:bodyPr>
              <a:lstStyle/>
              <a:p>
                <a:r>
                  <a:rPr lang="en-US" smtClean="0">
                    <a:solidFill>
                      <a:prstClr val="black"/>
                    </a:solidFill>
                  </a:rPr>
                  <a:t>X</a:t>
                </a:r>
                <a:endParaRPr lang="fr-FR" smtClean="0">
                  <a:solidFill>
                    <a:prstClr val="black"/>
                  </a:solidFill>
                </a:endParaRPr>
              </a:p>
            </p:txBody>
          </p:sp>
        </p:grpSp>
        <p:sp>
          <p:nvSpPr>
            <p:cNvPr id="31" name="Rectangle 30"/>
            <p:cNvSpPr/>
            <p:nvPr/>
          </p:nvSpPr>
          <p:spPr bwMode="auto">
            <a:xfrm>
              <a:off x="3397250" y="661988"/>
              <a:ext cx="247650" cy="190976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fr-FR" b="1">
                <a:solidFill>
                  <a:prstClr val="white"/>
                </a:solidFill>
              </a:endParaRPr>
            </a:p>
          </p:txBody>
        </p:sp>
      </p:grpSp>
      <p:cxnSp>
        <p:nvCxnSpPr>
          <p:cNvPr id="79" name="Connecteur droit 78"/>
          <p:cNvCxnSpPr/>
          <p:nvPr/>
        </p:nvCxnSpPr>
        <p:spPr>
          <a:xfrm rot="16200000" flipH="1">
            <a:off x="2030412" y="3938588"/>
            <a:ext cx="1870075" cy="0"/>
          </a:xfrm>
          <a:prstGeom prst="line">
            <a:avLst/>
          </a:prstGeom>
          <a:ln w="38100">
            <a:solidFill>
              <a:srgbClr val="92D050"/>
            </a:solidFill>
          </a:ln>
        </p:spPr>
        <p:style>
          <a:lnRef idx="2">
            <a:schemeClr val="accent1"/>
          </a:lnRef>
          <a:fillRef idx="0">
            <a:schemeClr val="accent1"/>
          </a:fillRef>
          <a:effectRef idx="1">
            <a:schemeClr val="accent1"/>
          </a:effectRef>
          <a:fontRef idx="minor">
            <a:schemeClr val="tx1"/>
          </a:fontRef>
        </p:style>
      </p:cxnSp>
      <p:grpSp>
        <p:nvGrpSpPr>
          <p:cNvPr id="9" name="Groupe 60"/>
          <p:cNvGrpSpPr>
            <a:grpSpLocks/>
          </p:cNvGrpSpPr>
          <p:nvPr/>
        </p:nvGrpSpPr>
        <p:grpSpPr bwMode="auto">
          <a:xfrm>
            <a:off x="6486525" y="661988"/>
            <a:ext cx="2343150" cy="2216150"/>
            <a:chOff x="6486525" y="661988"/>
            <a:chExt cx="2343150" cy="2216150"/>
          </a:xfrm>
        </p:grpSpPr>
        <p:sp>
          <p:nvSpPr>
            <p:cNvPr id="41" name="Rectangle 40"/>
            <p:cNvSpPr/>
            <p:nvPr/>
          </p:nvSpPr>
          <p:spPr bwMode="auto">
            <a:xfrm>
              <a:off x="6503988" y="677863"/>
              <a:ext cx="2309812" cy="1870075"/>
            </a:xfrm>
            <a:prstGeom prst="rect">
              <a:avLst/>
            </a:prstGeom>
            <a:gradFill>
              <a:gsLst>
                <a:gs pos="0">
                  <a:schemeClr val="accent1">
                    <a:tint val="50000"/>
                    <a:satMod val="300000"/>
                  </a:schemeClr>
                </a:gs>
                <a:gs pos="35000">
                  <a:schemeClr val="accent1">
                    <a:tint val="37000"/>
                    <a:satMod val="300000"/>
                  </a:schemeClr>
                </a:gs>
                <a:gs pos="100000">
                  <a:schemeClr val="accent1">
                    <a:tint val="15000"/>
                    <a:satMod val="350000"/>
                  </a:schemeClr>
                </a:gs>
              </a:gsLst>
            </a:gradFill>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prstClr val="black"/>
                </a:solidFill>
              </a:endParaRPr>
            </a:p>
          </p:txBody>
        </p:sp>
        <p:sp>
          <p:nvSpPr>
            <p:cNvPr id="45" name="Rectangle 44"/>
            <p:cNvSpPr/>
            <p:nvPr/>
          </p:nvSpPr>
          <p:spPr bwMode="auto">
            <a:xfrm>
              <a:off x="8582025" y="661988"/>
              <a:ext cx="247650" cy="1909762"/>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10262" name="ZoneTexte 35"/>
            <p:cNvSpPr txBox="1">
              <a:spLocks noChangeArrowheads="1"/>
            </p:cNvSpPr>
            <p:nvPr/>
          </p:nvSpPr>
          <p:spPr bwMode="auto">
            <a:xfrm>
              <a:off x="6908800" y="2478088"/>
              <a:ext cx="1674813" cy="400050"/>
            </a:xfrm>
            <a:prstGeom prst="rect">
              <a:avLst/>
            </a:prstGeom>
            <a:noFill/>
            <a:ln w="9525">
              <a:noFill/>
              <a:miter lim="800000"/>
              <a:headEnd/>
              <a:tailEnd/>
            </a:ln>
          </p:spPr>
          <p:txBody>
            <a:bodyPr wrap="none">
              <a:spAutoFit/>
            </a:bodyPr>
            <a:lstStyle/>
            <a:p>
              <a:r>
                <a:rPr lang="en-US" sz="2000" b="1" smtClean="0">
                  <a:solidFill>
                    <a:prstClr val="black"/>
                  </a:solidFill>
                </a:rPr>
                <a:t>2</a:t>
              </a:r>
              <a:r>
                <a:rPr lang="en-US" sz="2000" b="1" baseline="30000" smtClean="0">
                  <a:solidFill>
                    <a:prstClr val="black"/>
                  </a:solidFill>
                </a:rPr>
                <a:t>nd</a:t>
              </a:r>
              <a:r>
                <a:rPr lang="en-US" sz="2000" b="1" smtClean="0">
                  <a:solidFill>
                    <a:prstClr val="black"/>
                  </a:solidFill>
                </a:rPr>
                <a:t> variation</a:t>
              </a:r>
            </a:p>
          </p:txBody>
        </p:sp>
        <p:cxnSp>
          <p:nvCxnSpPr>
            <p:cNvPr id="77" name="Connecteur droit 76"/>
            <p:cNvCxnSpPr/>
            <p:nvPr/>
          </p:nvCxnSpPr>
          <p:spPr bwMode="auto">
            <a:xfrm rot="16200000" flipH="1">
              <a:off x="6724650" y="1611313"/>
              <a:ext cx="1870075" cy="0"/>
            </a:xfrm>
            <a:prstGeom prst="line">
              <a:avLst/>
            </a:prstGeom>
            <a:ln w="38100">
              <a:solidFill>
                <a:srgbClr val="0070C0"/>
              </a:solidFill>
            </a:ln>
          </p:spPr>
          <p:style>
            <a:lnRef idx="2">
              <a:schemeClr val="accent1"/>
            </a:lnRef>
            <a:fillRef idx="0">
              <a:schemeClr val="accent1"/>
            </a:fillRef>
            <a:effectRef idx="1">
              <a:schemeClr val="accent1"/>
            </a:effectRef>
            <a:fontRef idx="minor">
              <a:schemeClr val="tx1"/>
            </a:fontRef>
          </p:style>
        </p:cxnSp>
        <p:grpSp>
          <p:nvGrpSpPr>
            <p:cNvPr id="11" name="Groupe 57"/>
            <p:cNvGrpSpPr>
              <a:grpSpLocks/>
            </p:cNvGrpSpPr>
            <p:nvPr/>
          </p:nvGrpSpPr>
          <p:grpSpPr bwMode="auto">
            <a:xfrm>
              <a:off x="6486525" y="1016676"/>
              <a:ext cx="1154111" cy="369332"/>
              <a:chOff x="325438" y="1016676"/>
              <a:chExt cx="1154111" cy="369332"/>
            </a:xfrm>
          </p:grpSpPr>
          <p:cxnSp>
            <p:nvCxnSpPr>
              <p:cNvPr id="59" name="Connecteur droit avec flèche 58"/>
              <p:cNvCxnSpPr/>
              <p:nvPr/>
            </p:nvCxnSpPr>
            <p:spPr>
              <a:xfrm>
                <a:off x="325438" y="1323975"/>
                <a:ext cx="1154113"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0267" name="ZoneTexte 59"/>
              <p:cNvSpPr txBox="1">
                <a:spLocks noChangeArrowheads="1"/>
              </p:cNvSpPr>
              <p:nvPr/>
            </p:nvSpPr>
            <p:spPr bwMode="auto">
              <a:xfrm>
                <a:off x="733723" y="1016676"/>
                <a:ext cx="338554" cy="369332"/>
              </a:xfrm>
              <a:prstGeom prst="rect">
                <a:avLst/>
              </a:prstGeom>
              <a:noFill/>
              <a:ln w="9525">
                <a:noFill/>
                <a:miter lim="800000"/>
                <a:headEnd/>
                <a:tailEnd/>
              </a:ln>
            </p:spPr>
            <p:txBody>
              <a:bodyPr wrap="none">
                <a:spAutoFit/>
              </a:bodyPr>
              <a:lstStyle/>
              <a:p>
                <a:r>
                  <a:rPr lang="en-US" smtClean="0">
                    <a:solidFill>
                      <a:prstClr val="black"/>
                    </a:solidFill>
                  </a:rPr>
                  <a:t>X</a:t>
                </a:r>
                <a:endParaRPr lang="fr-FR" smtClean="0">
                  <a:solidFill>
                    <a:prstClr val="black"/>
                  </a:solidFill>
                </a:endParaRPr>
              </a:p>
            </p:txBody>
          </p:sp>
        </p:grpSp>
        <p:sp>
          <p:nvSpPr>
            <p:cNvPr id="44" name="Rectangle 43"/>
            <p:cNvSpPr/>
            <p:nvPr/>
          </p:nvSpPr>
          <p:spPr bwMode="auto">
            <a:xfrm>
              <a:off x="6486525" y="661988"/>
              <a:ext cx="247650" cy="1909762"/>
            </a:xfrm>
            <a:prstGeom prst="rect">
              <a:avLst/>
            </a:prstGeom>
            <a:gradFill flip="none" rotWithShape="1">
              <a:gsLst>
                <a:gs pos="0">
                  <a:schemeClr val="bg1"/>
                </a:gs>
                <a:gs pos="100000">
                  <a:schemeClr val="bg1">
                    <a:alpha val="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grpSp>
      <p:cxnSp>
        <p:nvCxnSpPr>
          <p:cNvPr id="80" name="Connecteur droit 79"/>
          <p:cNvCxnSpPr/>
          <p:nvPr/>
        </p:nvCxnSpPr>
        <p:spPr>
          <a:xfrm rot="16200000" flipH="1">
            <a:off x="1462087" y="3938588"/>
            <a:ext cx="1870075" cy="0"/>
          </a:xfrm>
          <a:prstGeom prst="line">
            <a:avLst/>
          </a:prstGeom>
          <a:ln w="38100">
            <a:solidFill>
              <a:srgbClr val="0070C0"/>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01042 -0.45185 L 4.16667E-6 -7.40741E-7 " pathEditMode="relative" rAng="0" ptsTypes="AA">
                                      <p:cBhvr>
                                        <p:cTn id="8" dur="2000" fill="hold"/>
                                        <p:tgtEl>
                                          <p:spTgt spid="78"/>
                                        </p:tgtEl>
                                        <p:attrNameLst>
                                          <p:attrName>ppt_x</p:attrName>
                                          <p:attrName>ppt_y</p:attrName>
                                        </p:attrNameLst>
                                      </p:cBhvr>
                                      <p:rCtr x="5" y="226"/>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9"/>
                                        </p:tgtEl>
                                        <p:attrNameLst>
                                          <p:attrName>style.visibility</p:attrName>
                                        </p:attrNameLst>
                                      </p:cBhvr>
                                      <p:to>
                                        <p:strVal val="visible"/>
                                      </p:to>
                                    </p:set>
                                  </p:childTnLst>
                                </p:cTn>
                              </p:par>
                              <p:par>
                                <p:cTn id="15" presetID="35" presetClass="path" presetSubtype="0" accel="50000" decel="50000" fill="hold" nodeType="withEffect">
                                  <p:stCondLst>
                                    <p:cond delay="0"/>
                                  </p:stCondLst>
                                  <p:childTnLst>
                                    <p:animMotion origin="layout" path="M 0.17517 -0.45185 L 4.44444E-6 -7.40741E-7 " pathEditMode="relative" rAng="0" ptsTypes="AA">
                                      <p:cBhvr>
                                        <p:cTn id="16" dur="2000" fill="hold"/>
                                        <p:tgtEl>
                                          <p:spTgt spid="79"/>
                                        </p:tgtEl>
                                        <p:attrNameLst>
                                          <p:attrName>ppt_x</p:attrName>
                                          <p:attrName>ppt_y</p:attrName>
                                        </p:attrNameLst>
                                      </p:cBhvr>
                                      <p:rCtr x="-88" y="226"/>
                                    </p:animMotion>
                                  </p:childTnLst>
                                </p:cTn>
                              </p:par>
                            </p:childTnLst>
                          </p:cTn>
                        </p:par>
                        <p:par>
                          <p:cTn id="17" fill="hold">
                            <p:stCondLst>
                              <p:cond delay="2000"/>
                            </p:stCondLst>
                            <p:childTnLst>
                              <p:par>
                                <p:cTn id="18" presetID="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80"/>
                                        </p:tgtEl>
                                        <p:attrNameLst>
                                          <p:attrName>style.visibility</p:attrName>
                                        </p:attrNameLst>
                                      </p:cBhvr>
                                      <p:to>
                                        <p:strVal val="visible"/>
                                      </p:to>
                                    </p:set>
                                  </p:childTnLst>
                                </p:cTn>
                              </p:par>
                              <p:par>
                                <p:cTn id="26" presetID="63" presetClass="path" presetSubtype="0" accel="50000" decel="50000" fill="hold" nodeType="withEffect">
                                  <p:stCondLst>
                                    <p:cond delay="0"/>
                                  </p:stCondLst>
                                  <p:childTnLst>
                                    <p:animMotion origin="layout" path="M 0.57587 -0.45185 L 8.33333E-7 -7.40741E-7 " pathEditMode="relative" rAng="0" ptsTypes="AA">
                                      <p:cBhvr>
                                        <p:cTn id="27" dur="2000" fill="hold"/>
                                        <p:tgtEl>
                                          <p:spTgt spid="80"/>
                                        </p:tgtEl>
                                        <p:attrNameLst>
                                          <p:attrName>ppt_x</p:attrName>
                                          <p:attrName>ppt_y</p:attrName>
                                        </p:attrNameLst>
                                      </p:cBhvr>
                                      <p:rCtr x="-288" y="226"/>
                                    </p:animMotion>
                                  </p:childTnLst>
                                </p:cTn>
                              </p:par>
                            </p:childTnLst>
                          </p:cTn>
                        </p:par>
                        <p:par>
                          <p:cTn id="28" fill="hold">
                            <p:stCondLst>
                              <p:cond delay="2000"/>
                            </p:stCondLst>
                            <p:childTnLst>
                              <p:par>
                                <p:cTn id="29" presetID="1" presetClass="exit" presetSubtype="0" fill="hold" nodeType="afterEffect">
                                  <p:stCondLst>
                                    <p:cond delay="0"/>
                                  </p:stCondLst>
                                  <p:childTnLst>
                                    <p:set>
                                      <p:cBhvr>
                                        <p:cTn id="30" dur="1" fill="hold">
                                          <p:stCondLst>
                                            <p:cond delay="0"/>
                                          </p:stCondLst>
                                        </p:cTn>
                                        <p:tgtEl>
                                          <p:spTgt spid="5"/>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fade">
                                      <p:cBhvr>
                                        <p:cTn id="3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à coins arrondis 5"/>
          <p:cNvSpPr/>
          <p:nvPr/>
        </p:nvSpPr>
        <p:spPr>
          <a:xfrm>
            <a:off x="-298450" y="1958975"/>
            <a:ext cx="5143500" cy="619125"/>
          </a:xfrm>
          <a:prstGeom prst="roundRect">
            <a:avLst>
              <a:gd name="adj" fmla="val 29100"/>
            </a:avLst>
          </a:prstGeom>
          <a:solidFill>
            <a:srgbClr val="CCFF9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solidFill>
                <a:prstClr val="white"/>
              </a:solidFill>
            </a:endParaRPr>
          </a:p>
        </p:txBody>
      </p:sp>
      <p:sp>
        <p:nvSpPr>
          <p:cNvPr id="11267" name="Title 1"/>
          <p:cNvSpPr>
            <a:spLocks noGrp="1"/>
          </p:cNvSpPr>
          <p:nvPr>
            <p:ph type="title"/>
          </p:nvPr>
        </p:nvSpPr>
        <p:spPr/>
        <p:txBody>
          <a:bodyPr/>
          <a:lstStyle/>
          <a:p>
            <a:r>
              <a:rPr lang="en-US" smtClean="0">
                <a:latin typeface="Arial" charset="0"/>
                <a:ea typeface="ＭＳ Ｐゴシック" pitchFamily="-112" charset="-128"/>
                <a:cs typeface="Arial" charset="0"/>
              </a:rPr>
              <a:t>Synthesis Control</a:t>
            </a:r>
            <a:endParaRPr lang="fr-FR" smtClean="0">
              <a:latin typeface="Arial" charset="0"/>
              <a:ea typeface="ＭＳ Ｐゴシック" pitchFamily="-112" charset="-128"/>
              <a:cs typeface="Arial" charset="0"/>
            </a:endParaRPr>
          </a:p>
        </p:txBody>
      </p:sp>
      <p:sp>
        <p:nvSpPr>
          <p:cNvPr id="11268" name="Content Placeholder 2"/>
          <p:cNvSpPr>
            <a:spLocks noGrp="1"/>
          </p:cNvSpPr>
          <p:nvPr>
            <p:ph idx="4294967295"/>
          </p:nvPr>
        </p:nvSpPr>
        <p:spPr>
          <a:xfrm>
            <a:off x="0" y="1490663"/>
            <a:ext cx="4811713" cy="1585912"/>
          </a:xfrm>
        </p:spPr>
        <p:txBody>
          <a:bodyPr/>
          <a:lstStyle/>
          <a:p>
            <a:pPr marL="514350" indent="-514350">
              <a:buFont typeface="Calibri" pitchFamily="-108" charset="0"/>
              <a:buAutoNum type="arabicPeriod"/>
            </a:pPr>
            <a:r>
              <a:rPr lang="en-US" smtClean="0">
                <a:latin typeface="Arial" charset="0"/>
                <a:ea typeface="ＭＳ Ｐゴシック" pitchFamily="-112" charset="-128"/>
                <a:cs typeface="Arial" charset="0"/>
              </a:rPr>
              <a:t>Limit unnatural repetitions</a:t>
            </a:r>
          </a:p>
          <a:p>
            <a:pPr marL="514350" indent="-514350">
              <a:buFont typeface="Calibri" pitchFamily="-108" charset="0"/>
              <a:buAutoNum type="arabicPeriod"/>
            </a:pPr>
            <a:r>
              <a:rPr lang="en-US" smtClean="0">
                <a:latin typeface="Arial" charset="0"/>
                <a:ea typeface="ＭＳ Ｐゴシック" pitchFamily="-112" charset="-128"/>
                <a:cs typeface="Arial" charset="0"/>
              </a:rPr>
              <a:t>Synthesis variations</a:t>
            </a:r>
            <a:endParaRPr lang="fr-FR" smtClean="0">
              <a:latin typeface="Arial" charset="0"/>
              <a:ea typeface="ＭＳ Ｐゴシック" pitchFamily="-112" charset="-128"/>
              <a:cs typeface="Arial" charset="0"/>
            </a:endParaRPr>
          </a:p>
          <a:p>
            <a:pPr marL="514350" indent="-514350">
              <a:buFont typeface="Calibri" pitchFamily="-108" charset="0"/>
              <a:buAutoNum type="arabicPeriod"/>
            </a:pPr>
            <a:r>
              <a:rPr lang="en-US" smtClean="0">
                <a:latin typeface="Arial" charset="0"/>
                <a:ea typeface="ＭＳ Ｐゴシック" pitchFamily="-112" charset="-128"/>
                <a:cs typeface="Arial" charset="0"/>
              </a:rPr>
              <a:t>Position a feature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fill="hold" grpId="0" nodeType="withEffect">
                                  <p:stCondLst>
                                    <p:cond delay="1000"/>
                                  </p:stCondLst>
                                  <p:childTnLst>
                                    <p:animMotion origin="layout" path="M -1.11111E-6 -2.69978E-6 L -1.11111E-6 0.09997 " pathEditMode="relative" rAng="0" ptsTypes="AA">
                                      <p:cBhvr>
                                        <p:cTn id="6" dur="500" fill="hold"/>
                                        <p:tgtEl>
                                          <p:spTgt spid="6"/>
                                        </p:tgtEl>
                                        <p:attrNameLst>
                                          <p:attrName>ppt_x</p:attrName>
                                          <p:attrName>ppt_y</p:attrName>
                                        </p:attrNameLst>
                                      </p:cBhvr>
                                      <p:rCtr x="0" y="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p:txBody>
          <a:bodyPr/>
          <a:lstStyle/>
          <a:p>
            <a:r>
              <a:rPr lang="en-US" smtClean="0">
                <a:latin typeface="Arial" charset="0"/>
                <a:ea typeface="ＭＳ Ｐゴシック" pitchFamily="-112" charset="-128"/>
                <a:cs typeface="Arial" charset="0"/>
              </a:rPr>
              <a:t>Feature Positioning 1					   Split Path</a:t>
            </a:r>
            <a:endParaRPr lang="fr-FR" smtClean="0">
              <a:latin typeface="Arial" charset="0"/>
              <a:cs typeface="Arial" charset="0"/>
            </a:endParaRPr>
          </a:p>
        </p:txBody>
      </p:sp>
      <p:pic>
        <p:nvPicPr>
          <p:cNvPr id="4" name="ctrl_cut.wmv">
            <a:hlinkClick r:id="" action="ppaction://media"/>
          </p:cNvPr>
          <p:cNvPicPr>
            <a:picLocks noRot="1" noChangeAspect="1"/>
          </p:cNvPicPr>
          <p:nvPr>
            <a:videoFile r:link="rId1"/>
          </p:nvPr>
        </p:nvPicPr>
        <p:blipFill>
          <a:blip r:embed="rId3"/>
          <a:stretch>
            <a:fillRect/>
          </a:stretch>
        </p:blipFill>
        <p:spPr>
          <a:xfrm>
            <a:off x="1514475" y="544512"/>
            <a:ext cx="6000750" cy="45005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p:cNvSpPr/>
          <p:nvPr/>
        </p:nvSpPr>
        <p:spPr>
          <a:xfrm>
            <a:off x="6880225" y="3278188"/>
            <a:ext cx="1622425" cy="133985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6000" dirty="0" smtClean="0"/>
              <a:t>?</a:t>
            </a:r>
            <a:endParaRPr lang="en-US" dirty="0"/>
          </a:p>
        </p:txBody>
      </p:sp>
      <p:sp>
        <p:nvSpPr>
          <p:cNvPr id="13" name="Rectangle 12"/>
          <p:cNvSpPr/>
          <p:nvPr/>
        </p:nvSpPr>
        <p:spPr>
          <a:xfrm>
            <a:off x="6880225" y="1222375"/>
            <a:ext cx="1622425" cy="133985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6000" dirty="0" smtClean="0"/>
              <a:t>?</a:t>
            </a:r>
            <a:endParaRPr lang="en-US" dirty="0"/>
          </a:p>
        </p:txBody>
      </p:sp>
      <p:sp>
        <p:nvSpPr>
          <p:cNvPr id="6146" name="Titre 1"/>
          <p:cNvSpPr>
            <a:spLocks noGrp="1"/>
          </p:cNvSpPr>
          <p:nvPr>
            <p:ph type="title"/>
          </p:nvPr>
        </p:nvSpPr>
        <p:spPr>
          <a:xfrm>
            <a:off x="457200" y="-3175"/>
            <a:ext cx="8229600" cy="857250"/>
          </a:xfrm>
        </p:spPr>
        <p:txBody>
          <a:bodyPr/>
          <a:lstStyle/>
          <a:p>
            <a:r>
              <a:rPr lang="en-US" smtClean="0">
                <a:latin typeface="Arial" charset="0"/>
                <a:cs typeface="Arial" charset="0"/>
              </a:rPr>
              <a:t>Same texture, different surfaces</a:t>
            </a:r>
          </a:p>
        </p:txBody>
      </p:sp>
      <p:sp>
        <p:nvSpPr>
          <p:cNvPr id="6147" name="Espace réservé du contenu 2"/>
          <p:cNvSpPr>
            <a:spLocks noGrp="1"/>
          </p:cNvSpPr>
          <p:nvPr>
            <p:ph idx="1"/>
          </p:nvPr>
        </p:nvSpPr>
        <p:spPr>
          <a:xfrm>
            <a:off x="457200" y="1116013"/>
            <a:ext cx="8229600" cy="3694112"/>
          </a:xfrm>
        </p:spPr>
        <p:txBody>
          <a:bodyPr/>
          <a:lstStyle/>
          <a:p>
            <a:r>
              <a:rPr lang="en-US" dirty="0" smtClean="0">
                <a:latin typeface="Arial" charset="0"/>
                <a:ea typeface="ＭＳ Ｐゴシック" pitchFamily="-112" charset="-128"/>
                <a:cs typeface="Arial" charset="0"/>
              </a:rPr>
              <a:t>Tiling + cropping</a:t>
            </a:r>
          </a:p>
          <a:p>
            <a:pPr lvl="1"/>
            <a:r>
              <a:rPr lang="en-US" dirty="0" smtClean="0">
                <a:latin typeface="Arial" charset="0"/>
                <a:ea typeface="ＭＳ Ｐゴシック" pitchFamily="-112" charset="-128"/>
                <a:cs typeface="Arial" charset="0"/>
              </a:rPr>
              <a:t>Done at render time</a:t>
            </a:r>
          </a:p>
          <a:p>
            <a:pPr lvl="1"/>
            <a:r>
              <a:rPr lang="en-US" dirty="0" smtClean="0">
                <a:latin typeface="Arial" charset="0"/>
                <a:ea typeface="ＭＳ Ｐゴシック" pitchFamily="-112" charset="-128"/>
                <a:cs typeface="Arial" charset="0"/>
              </a:rPr>
              <a:t>Cut features</a:t>
            </a:r>
          </a:p>
          <a:p>
            <a:endParaRPr lang="en-US" dirty="0" smtClean="0">
              <a:latin typeface="Arial" charset="0"/>
              <a:ea typeface="ＭＳ Ｐゴシック" pitchFamily="-112" charset="-128"/>
              <a:cs typeface="Arial" charset="0"/>
            </a:endParaRPr>
          </a:p>
          <a:p>
            <a:r>
              <a:rPr lang="en-US" dirty="0" smtClean="0">
                <a:latin typeface="Arial" charset="0"/>
                <a:ea typeface="ＭＳ Ｐゴシック" pitchFamily="-112" charset="-128"/>
                <a:cs typeface="Arial" charset="0"/>
              </a:rPr>
              <a:t>Scaling</a:t>
            </a:r>
          </a:p>
          <a:p>
            <a:pPr lvl="1"/>
            <a:r>
              <a:rPr lang="en-US" dirty="0" smtClean="0">
                <a:latin typeface="Arial" charset="0"/>
                <a:ea typeface="ＭＳ Ｐゴシック" pitchFamily="-112" charset="-128"/>
                <a:cs typeface="Arial" charset="0"/>
              </a:rPr>
              <a:t>Done at render time</a:t>
            </a:r>
          </a:p>
          <a:p>
            <a:pPr lvl="1"/>
            <a:r>
              <a:rPr lang="en-US" dirty="0" smtClean="0">
                <a:latin typeface="Arial" charset="0"/>
                <a:ea typeface="ＭＳ Ｐゴシック" pitchFamily="-112" charset="-128"/>
                <a:cs typeface="Arial" charset="0"/>
              </a:rPr>
              <a:t>Distortions</a:t>
            </a:r>
          </a:p>
        </p:txBody>
      </p:sp>
      <p:pic>
        <p:nvPicPr>
          <p:cNvPr id="6151" name="Picture 5" descr="C:\SLEFEBVR\BUILDS\TexResize\monge_79Scaled.jpg"/>
          <p:cNvPicPr>
            <a:picLocks noChangeAspect="1" noChangeArrowheads="1"/>
          </p:cNvPicPr>
          <p:nvPr/>
        </p:nvPicPr>
        <p:blipFill>
          <a:blip r:embed="rId3"/>
          <a:srcRect/>
          <a:stretch>
            <a:fillRect/>
          </a:stretch>
        </p:blipFill>
        <p:spPr bwMode="auto">
          <a:xfrm>
            <a:off x="5210175" y="1946275"/>
            <a:ext cx="855663" cy="1720850"/>
          </a:xfrm>
          <a:prstGeom prst="rect">
            <a:avLst/>
          </a:prstGeom>
          <a:noFill/>
          <a:ln w="9525">
            <a:noFill/>
            <a:miter lim="800000"/>
            <a:headEnd/>
            <a:tailEnd/>
          </a:ln>
        </p:spPr>
      </p:pic>
      <p:grpSp>
        <p:nvGrpSpPr>
          <p:cNvPr id="11" name="Groupe 10"/>
          <p:cNvGrpSpPr/>
          <p:nvPr/>
        </p:nvGrpSpPr>
        <p:grpSpPr>
          <a:xfrm>
            <a:off x="6216650" y="1222375"/>
            <a:ext cx="2286000" cy="1339850"/>
            <a:chOff x="6216650" y="1222375"/>
            <a:chExt cx="2286000" cy="1339850"/>
          </a:xfrm>
        </p:grpSpPr>
        <p:pic>
          <p:nvPicPr>
            <p:cNvPr id="6148" name="Picture 5" descr="C:\SLEFEBVR\BUILDS\TexResize\monge_79Scaled.jpg"/>
            <p:cNvPicPr>
              <a:picLocks noChangeAspect="1" noChangeArrowheads="1"/>
            </p:cNvPicPr>
            <p:nvPr/>
          </p:nvPicPr>
          <p:blipFill>
            <a:blip r:embed="rId3"/>
            <a:srcRect t="48138" r="-26408"/>
            <a:stretch>
              <a:fillRect/>
            </a:stretch>
          </p:blipFill>
          <p:spPr bwMode="auto">
            <a:xfrm>
              <a:off x="6880225" y="1222375"/>
              <a:ext cx="1622425" cy="1339850"/>
            </a:xfrm>
            <a:prstGeom prst="rect">
              <a:avLst/>
            </a:prstGeom>
            <a:noFill/>
            <a:ln w="9525">
              <a:noFill/>
              <a:miter lim="800000"/>
              <a:headEnd/>
              <a:tailEnd/>
            </a:ln>
          </p:spPr>
        </p:pic>
        <p:pic>
          <p:nvPicPr>
            <p:cNvPr id="6150" name="Picture 5" descr="C:\SLEFEBVR\BUILDS\TexResize\monge_79Scaled.jpg"/>
            <p:cNvPicPr>
              <a:picLocks noChangeAspect="1" noChangeArrowheads="1"/>
            </p:cNvPicPr>
            <p:nvPr/>
          </p:nvPicPr>
          <p:blipFill>
            <a:blip r:embed="rId3"/>
            <a:srcRect t="48138" r="69804"/>
            <a:stretch>
              <a:fillRect/>
            </a:stretch>
          </p:blipFill>
          <p:spPr bwMode="auto">
            <a:xfrm>
              <a:off x="8115300" y="1222375"/>
              <a:ext cx="387350" cy="1339850"/>
            </a:xfrm>
            <a:prstGeom prst="rect">
              <a:avLst/>
            </a:prstGeom>
            <a:noFill/>
            <a:ln w="9525">
              <a:noFill/>
              <a:miter lim="800000"/>
              <a:headEnd/>
              <a:tailEnd/>
            </a:ln>
          </p:spPr>
        </p:pic>
        <p:cxnSp>
          <p:nvCxnSpPr>
            <p:cNvPr id="9" name="Connecteur droit avec flèche 8"/>
            <p:cNvCxnSpPr/>
            <p:nvPr/>
          </p:nvCxnSpPr>
          <p:spPr>
            <a:xfrm>
              <a:off x="6216650" y="2176463"/>
              <a:ext cx="504825" cy="1587"/>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2" name="Groupe 11"/>
          <p:cNvGrpSpPr/>
          <p:nvPr/>
        </p:nvGrpSpPr>
        <p:grpSpPr>
          <a:xfrm>
            <a:off x="6216650" y="3279775"/>
            <a:ext cx="2286000" cy="1338263"/>
            <a:chOff x="6216650" y="3279775"/>
            <a:chExt cx="2286000" cy="1338263"/>
          </a:xfrm>
        </p:grpSpPr>
        <p:pic>
          <p:nvPicPr>
            <p:cNvPr id="6149" name="Picture 5" descr="C:\SLEFEBVR\BUILDS\TexResize\monge_79Scaled.jpg"/>
            <p:cNvPicPr>
              <a:picLocks noChangeAspect="1" noChangeArrowheads="1"/>
            </p:cNvPicPr>
            <p:nvPr/>
          </p:nvPicPr>
          <p:blipFill>
            <a:blip r:embed="rId3"/>
            <a:srcRect t="-87" r="-562"/>
            <a:stretch>
              <a:fillRect/>
            </a:stretch>
          </p:blipFill>
          <p:spPr bwMode="auto">
            <a:xfrm>
              <a:off x="6880225" y="3279775"/>
              <a:ext cx="1622425" cy="1338263"/>
            </a:xfrm>
            <a:prstGeom prst="rect">
              <a:avLst/>
            </a:prstGeom>
            <a:noFill/>
            <a:ln w="9525">
              <a:noFill/>
              <a:miter lim="800000"/>
              <a:headEnd/>
              <a:tailEnd/>
            </a:ln>
          </p:spPr>
        </p:pic>
        <p:cxnSp>
          <p:nvCxnSpPr>
            <p:cNvPr id="10" name="Connecteur droit avec flèche 9"/>
            <p:cNvCxnSpPr/>
            <p:nvPr/>
          </p:nvCxnSpPr>
          <p:spPr>
            <a:xfrm>
              <a:off x="6216650" y="3440113"/>
              <a:ext cx="504825" cy="1587"/>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5" name="Ellipse 14"/>
          <p:cNvSpPr/>
          <p:nvPr/>
        </p:nvSpPr>
        <p:spPr>
          <a:xfrm>
            <a:off x="960451" y="1718524"/>
            <a:ext cx="243401" cy="243401"/>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6" name="Ellipse 15"/>
          <p:cNvSpPr/>
          <p:nvPr/>
        </p:nvSpPr>
        <p:spPr>
          <a:xfrm>
            <a:off x="960451" y="2164115"/>
            <a:ext cx="243401" cy="243401"/>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7" name="Ellipse 16"/>
          <p:cNvSpPr/>
          <p:nvPr/>
        </p:nvSpPr>
        <p:spPr>
          <a:xfrm>
            <a:off x="960451" y="3616325"/>
            <a:ext cx="243401" cy="243401"/>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8" name="Ellipse 17"/>
          <p:cNvSpPr/>
          <p:nvPr/>
        </p:nvSpPr>
        <p:spPr>
          <a:xfrm>
            <a:off x="960451" y="4061916"/>
            <a:ext cx="243401" cy="243401"/>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9" name="Ellipse 18"/>
          <p:cNvSpPr/>
          <p:nvPr/>
        </p:nvSpPr>
        <p:spPr>
          <a:xfrm>
            <a:off x="6880225" y="854075"/>
            <a:ext cx="1622425" cy="624205"/>
          </a:xfrm>
          <a:prstGeom prst="ellipse">
            <a:avLst/>
          </a:prstGeom>
          <a:noFill/>
          <a:ln w="5715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147">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147">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p:cNvSpPr>
            <a:spLocks noGrp="1"/>
          </p:cNvSpPr>
          <p:nvPr>
            <p:ph type="title"/>
          </p:nvPr>
        </p:nvSpPr>
        <p:spPr/>
        <p:txBody>
          <a:bodyPr/>
          <a:lstStyle/>
          <a:p>
            <a:r>
              <a:rPr lang="en-US" smtClean="0">
                <a:latin typeface="Arial" charset="0"/>
                <a:ea typeface="ＭＳ Ｐゴシック" pitchFamily="-112" charset="-128"/>
                <a:cs typeface="Arial" charset="0"/>
              </a:rPr>
              <a:t>Feature Positioning 2				“drag’n’drop”</a:t>
            </a:r>
            <a:endParaRPr lang="fr-FR" smtClean="0">
              <a:latin typeface="Arial" charset="0"/>
              <a:cs typeface="Arial" charset="0"/>
            </a:endParaRPr>
          </a:p>
        </p:txBody>
      </p:sp>
      <p:pic>
        <p:nvPicPr>
          <p:cNvPr id="4" name="ctrl_dragdrop.wmv">
            <a:hlinkClick r:id="" action="ppaction://media"/>
          </p:cNvPr>
          <p:cNvPicPr>
            <a:picLocks noRot="1" noChangeAspect="1"/>
          </p:cNvPicPr>
          <p:nvPr>
            <a:videoFile r:link="rId1"/>
          </p:nvPr>
        </p:nvPicPr>
        <p:blipFill>
          <a:blip r:embed="rId3"/>
          <a:stretch>
            <a:fillRect/>
          </a:stretch>
        </p:blipFill>
        <p:spPr>
          <a:xfrm>
            <a:off x="1533525" y="542925"/>
            <a:ext cx="6019799" cy="45148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0836" y="2041236"/>
            <a:ext cx="9421091" cy="482600"/>
          </a:xfrm>
          <a:prstGeom prst="rect">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13314" name="Titre 1"/>
          <p:cNvSpPr>
            <a:spLocks noGrp="1"/>
          </p:cNvSpPr>
          <p:nvPr>
            <p:ph type="title"/>
          </p:nvPr>
        </p:nvSpPr>
        <p:spPr>
          <a:xfrm>
            <a:off x="457200" y="3175"/>
            <a:ext cx="8229600" cy="857250"/>
          </a:xfrm>
        </p:spPr>
        <p:txBody>
          <a:bodyPr/>
          <a:lstStyle/>
          <a:p>
            <a:r>
              <a:rPr lang="en-US" smtClean="0">
                <a:latin typeface="Arial" charset="0"/>
                <a:cs typeface="Arial" charset="0"/>
              </a:rPr>
              <a:t>Overview</a:t>
            </a:r>
          </a:p>
        </p:txBody>
      </p:sp>
      <p:sp>
        <p:nvSpPr>
          <p:cNvPr id="13315" name="Espace réservé du contenu 2"/>
          <p:cNvSpPr>
            <a:spLocks noGrp="1"/>
          </p:cNvSpPr>
          <p:nvPr>
            <p:ph idx="1"/>
          </p:nvPr>
        </p:nvSpPr>
        <p:spPr>
          <a:xfrm>
            <a:off x="457200" y="988291"/>
            <a:ext cx="8086436" cy="3394075"/>
          </a:xfrm>
        </p:spPr>
        <p:txBody>
          <a:bodyPr/>
          <a:lstStyle/>
          <a:p>
            <a:pPr>
              <a:buNone/>
            </a:pPr>
            <a:r>
              <a:rPr lang="en-US" dirty="0" smtClean="0">
                <a:latin typeface="Arial" charset="0"/>
                <a:ea typeface="ＭＳ Ｐゴシック" pitchFamily="-112" charset="-128"/>
                <a:cs typeface="Arial" charset="0"/>
              </a:rPr>
              <a:t>1 – Synthesis</a:t>
            </a:r>
          </a:p>
          <a:p>
            <a:endParaRPr lang="en-US" dirty="0" smtClean="0">
              <a:latin typeface="Arial" charset="0"/>
              <a:ea typeface="ＭＳ Ｐゴシック" pitchFamily="-112" charset="-128"/>
              <a:cs typeface="Arial" charset="0"/>
            </a:endParaRPr>
          </a:p>
          <a:p>
            <a:pPr>
              <a:buNone/>
            </a:pPr>
            <a:r>
              <a:rPr lang="en-US" dirty="0" smtClean="0">
                <a:latin typeface="Arial" charset="0"/>
                <a:ea typeface="ＭＳ Ｐゴシック" pitchFamily="-112" charset="-128"/>
                <a:cs typeface="Arial" charset="0"/>
              </a:rPr>
              <a:t>2 – Synthesis control</a:t>
            </a:r>
          </a:p>
          <a:p>
            <a:endParaRPr lang="en-US" dirty="0" smtClean="0">
              <a:latin typeface="Arial" charset="0"/>
              <a:ea typeface="ＭＳ Ｐゴシック" pitchFamily="-112" charset="-128"/>
              <a:cs typeface="Arial" charset="0"/>
            </a:endParaRPr>
          </a:p>
          <a:p>
            <a:pPr>
              <a:buNone/>
            </a:pPr>
            <a:r>
              <a:rPr lang="en-US" dirty="0" smtClean="0">
                <a:latin typeface="Arial" charset="0"/>
                <a:ea typeface="ＭＳ Ｐゴシック" pitchFamily="-112" charset="-128"/>
                <a:cs typeface="Arial" charset="0"/>
              </a:rPr>
              <a:t>3 – Rendering synthesized textures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fill="hold" grpId="1" nodeType="withEffect">
                                  <p:stCondLst>
                                    <p:cond delay="500"/>
                                  </p:stCondLst>
                                  <p:childTnLst>
                                    <p:animMotion origin="layout" path="M -2.5E-6 -2.09877E-6 L -2.5E-6 0.19877 " pathEditMode="relative" rAng="0" ptsTypes="AA">
                                      <p:cBhvr>
                                        <p:cTn id="6" dur="500" fill="hold"/>
                                        <p:tgtEl>
                                          <p:spTgt spid="4"/>
                                        </p:tgtEl>
                                        <p:attrNameLst>
                                          <p:attrName>ppt_x</p:attrName>
                                          <p:attrName>ppt_y</p:attrName>
                                        </p:attrNameLst>
                                      </p:cBhvr>
                                      <p:rCtr x="0" y="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Image 5" descr="teaser.jpg"/>
          <p:cNvPicPr>
            <a:picLocks noChangeAspect="1"/>
          </p:cNvPicPr>
          <p:nvPr/>
        </p:nvPicPr>
        <p:blipFill>
          <a:blip r:embed="rId2"/>
          <a:srcRect l="14111" r="45421"/>
          <a:stretch>
            <a:fillRect/>
          </a:stretch>
        </p:blipFill>
        <p:spPr bwMode="auto">
          <a:xfrm>
            <a:off x="-17463" y="1298575"/>
            <a:ext cx="9161463" cy="3892550"/>
          </a:xfrm>
          <a:prstGeom prst="rect">
            <a:avLst/>
          </a:prstGeom>
          <a:noFill/>
          <a:ln w="9525">
            <a:noFill/>
            <a:miter lim="800000"/>
            <a:headEnd/>
            <a:tailEnd/>
          </a:ln>
        </p:spPr>
      </p:pic>
      <p:sp>
        <p:nvSpPr>
          <p:cNvPr id="23555" name="Titre 1"/>
          <p:cNvSpPr>
            <a:spLocks noGrp="1"/>
          </p:cNvSpPr>
          <p:nvPr>
            <p:ph type="title"/>
          </p:nvPr>
        </p:nvSpPr>
        <p:spPr/>
        <p:txBody>
          <a:bodyPr/>
          <a:lstStyle/>
          <a:p>
            <a:r>
              <a:rPr lang="en-US" sz="2900" smtClean="0">
                <a:latin typeface="Arial" charset="0"/>
                <a:cs typeface="Arial" charset="0"/>
              </a:rPr>
              <a:t>Compact Representation for Large Environment</a:t>
            </a:r>
            <a:endParaRPr lang="fr-FR" sz="2900" smtClean="0">
              <a:latin typeface="Arial" charset="0"/>
              <a:cs typeface="Arial" charset="0"/>
            </a:endParaRPr>
          </a:p>
        </p:txBody>
      </p:sp>
      <p:sp>
        <p:nvSpPr>
          <p:cNvPr id="23556" name="Espace réservé du contenu 8"/>
          <p:cNvSpPr>
            <a:spLocks noGrp="1"/>
          </p:cNvSpPr>
          <p:nvPr>
            <p:ph idx="1"/>
          </p:nvPr>
        </p:nvSpPr>
        <p:spPr>
          <a:xfrm>
            <a:off x="706438" y="525463"/>
            <a:ext cx="7753350" cy="1576387"/>
          </a:xfrm>
          <a:solidFill>
            <a:srgbClr val="FFFFFF">
              <a:alpha val="78038"/>
            </a:srgbClr>
          </a:solidFill>
        </p:spPr>
        <p:txBody>
          <a:bodyPr/>
          <a:lstStyle/>
          <a:p>
            <a:pPr>
              <a:buFont typeface="Arial" charset="0"/>
              <a:buNone/>
            </a:pPr>
            <a:r>
              <a:rPr lang="en-US" smtClean="0">
                <a:latin typeface="Arial" charset="0"/>
                <a:ea typeface="ＭＳ Ｐゴシック" pitchFamily="-112" charset="-128"/>
                <a:cs typeface="Arial" charset="0"/>
              </a:rPr>
              <a:t>Context:</a:t>
            </a:r>
          </a:p>
          <a:p>
            <a:r>
              <a:rPr lang="en-US" smtClean="0">
                <a:latin typeface="Arial" charset="0"/>
                <a:ea typeface="ＭＳ Ｐゴシック" pitchFamily="-112" charset="-128"/>
                <a:cs typeface="Arial" charset="0"/>
              </a:rPr>
              <a:t>Shared source images			(façades)</a:t>
            </a:r>
          </a:p>
          <a:p>
            <a:r>
              <a:rPr lang="en-US" smtClean="0">
                <a:latin typeface="Arial" charset="0"/>
                <a:ea typeface="ＭＳ Ｐゴシック" pitchFamily="-112" charset="-128"/>
                <a:cs typeface="Arial" charset="0"/>
              </a:rPr>
              <a:t>Many synthesized textures		(virtual city)</a:t>
            </a:r>
          </a:p>
        </p:txBody>
      </p:sp>
      <p:sp>
        <p:nvSpPr>
          <p:cNvPr id="5" name="ZoneTexte 4"/>
          <p:cNvSpPr txBox="1">
            <a:spLocks noChangeArrowheads="1"/>
          </p:cNvSpPr>
          <p:nvPr/>
        </p:nvSpPr>
        <p:spPr bwMode="auto">
          <a:xfrm>
            <a:off x="706438" y="2495550"/>
            <a:ext cx="7753350" cy="2246313"/>
          </a:xfrm>
          <a:prstGeom prst="rect">
            <a:avLst/>
          </a:prstGeom>
          <a:solidFill>
            <a:srgbClr val="FFFFFF">
              <a:alpha val="78038"/>
            </a:srgbClr>
          </a:solidFill>
          <a:ln w="9525">
            <a:noFill/>
            <a:miter lim="800000"/>
            <a:headEnd/>
            <a:tailEnd/>
          </a:ln>
        </p:spPr>
        <p:txBody>
          <a:bodyPr>
            <a:spAutoFit/>
          </a:bodyPr>
          <a:lstStyle/>
          <a:p>
            <a:r>
              <a:rPr lang="en-US" sz="2800" smtClean="0">
                <a:solidFill>
                  <a:prstClr val="black"/>
                </a:solidFill>
              </a:rPr>
              <a:t>Experiment:</a:t>
            </a:r>
          </a:p>
          <a:p>
            <a:pPr>
              <a:buFont typeface="Arial" charset="0"/>
              <a:buChar char="•"/>
            </a:pPr>
            <a:r>
              <a:rPr lang="en-US" sz="2800" smtClean="0">
                <a:solidFill>
                  <a:prstClr val="black"/>
                </a:solidFill>
              </a:rPr>
              <a:t> 13 source images (façade pictures)</a:t>
            </a:r>
          </a:p>
          <a:p>
            <a:pPr>
              <a:buFont typeface="Arial" charset="0"/>
              <a:buChar char="•"/>
            </a:pPr>
            <a:r>
              <a:rPr lang="en-US" sz="2800" smtClean="0">
                <a:solidFill>
                  <a:prstClr val="black"/>
                </a:solidFill>
              </a:rPr>
              <a:t> 1672 buildings</a:t>
            </a:r>
          </a:p>
          <a:p>
            <a:pPr>
              <a:buFont typeface="Arial" charset="0"/>
              <a:buChar char="•"/>
            </a:pPr>
            <a:r>
              <a:rPr lang="en-US" sz="2800" smtClean="0">
                <a:solidFill>
                  <a:prstClr val="black"/>
                </a:solidFill>
              </a:rPr>
              <a:t> ≈ 7500 syntheses in 78 minutes (1 CPU-core)</a:t>
            </a:r>
          </a:p>
          <a:p>
            <a:r>
              <a:rPr lang="en-US" sz="2800" smtClean="0">
                <a:solidFill>
                  <a:prstClr val="black"/>
                </a:solidFill>
              </a:rPr>
              <a:t>   ≈ 625 ms   per façade</a:t>
            </a:r>
            <a:endParaRPr lang="fr-FR" sz="2800" smtClean="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p:txBody>
          <a:bodyPr/>
          <a:lstStyle/>
          <a:p>
            <a:r>
              <a:rPr lang="en-US" sz="2900" smtClean="0">
                <a:latin typeface="Arial" charset="0"/>
                <a:cs typeface="Arial" charset="0"/>
              </a:rPr>
              <a:t>Cut Table</a:t>
            </a:r>
            <a:endParaRPr lang="fr-FR" sz="2900" smtClean="0">
              <a:latin typeface="Arial" charset="0"/>
              <a:cs typeface="Arial" charset="0"/>
            </a:endParaRPr>
          </a:p>
        </p:txBody>
      </p:sp>
      <p:pic>
        <p:nvPicPr>
          <p:cNvPr id="25603" name="Espace réservé du contenu 5" descr="packing_debug.png"/>
          <p:cNvPicPr>
            <a:picLocks noGrp="1" noChangeAspect="1"/>
          </p:cNvPicPr>
          <p:nvPr>
            <p:ph idx="1"/>
          </p:nvPr>
        </p:nvPicPr>
        <p:blipFill>
          <a:blip r:embed="rId2"/>
          <a:stretch>
            <a:fillRect/>
          </a:stretch>
        </p:blipFill>
        <p:spPr>
          <a:xfrm>
            <a:off x="111125" y="540870"/>
            <a:ext cx="8929688" cy="4496735"/>
          </a:xfrm>
        </p:spPr>
      </p:pic>
      <p:sp>
        <p:nvSpPr>
          <p:cNvPr id="25604" name="ZoneTexte 6"/>
          <p:cNvSpPr txBox="1">
            <a:spLocks noChangeArrowheads="1"/>
          </p:cNvSpPr>
          <p:nvPr/>
        </p:nvSpPr>
        <p:spPr bwMode="auto">
          <a:xfrm>
            <a:off x="409575" y="5529263"/>
            <a:ext cx="5011738" cy="1816100"/>
          </a:xfrm>
          <a:prstGeom prst="rect">
            <a:avLst/>
          </a:prstGeom>
          <a:noFill/>
          <a:ln w="9525">
            <a:noFill/>
            <a:miter lim="800000"/>
            <a:headEnd/>
            <a:tailEnd/>
          </a:ln>
        </p:spPr>
        <p:txBody>
          <a:bodyPr wrap="none">
            <a:spAutoFit/>
          </a:bodyPr>
          <a:lstStyle/>
          <a:p>
            <a:r>
              <a:rPr lang="en-US" sz="2800" dirty="0" smtClean="0">
                <a:solidFill>
                  <a:prstClr val="black"/>
                </a:solidFill>
              </a:rPr>
              <a:t>Cut table:</a:t>
            </a:r>
          </a:p>
          <a:p>
            <a:r>
              <a:rPr lang="en-US" sz="2800" dirty="0" smtClean="0">
                <a:solidFill>
                  <a:prstClr val="black"/>
                </a:solidFill>
              </a:rPr>
              <a:t>1900 buildings</a:t>
            </a:r>
          </a:p>
          <a:p>
            <a:r>
              <a:rPr lang="en-US" sz="2800" dirty="0" smtClean="0">
                <a:solidFill>
                  <a:prstClr val="black"/>
                </a:solidFill>
              </a:rPr>
              <a:t>4 or 5 facades per building</a:t>
            </a:r>
          </a:p>
          <a:p>
            <a:r>
              <a:rPr lang="en-US" sz="2800" dirty="0" smtClean="0">
                <a:solidFill>
                  <a:prstClr val="black"/>
                </a:solidFill>
              </a:rPr>
              <a:t>7992 x 4096 x 16 bits = 62 Mb</a:t>
            </a:r>
          </a:p>
        </p:txBody>
      </p:sp>
      <p:sp>
        <p:nvSpPr>
          <p:cNvPr id="7" name="Espace réservé du contenu 8"/>
          <p:cNvSpPr txBox="1">
            <a:spLocks/>
          </p:cNvSpPr>
          <p:nvPr/>
        </p:nvSpPr>
        <p:spPr bwMode="auto">
          <a:xfrm>
            <a:off x="280266" y="720436"/>
            <a:ext cx="7861300" cy="213735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100000"/>
              </a:lnSpc>
              <a:spcBef>
                <a:spcPct val="20000"/>
              </a:spcBef>
              <a:spcAft>
                <a:spcPct val="0"/>
              </a:spcAft>
              <a:buClrTx/>
              <a:buSzTx/>
              <a:tabLst/>
              <a:defRPr/>
            </a:pPr>
            <a:r>
              <a:rPr kumimoji="0" lang="en-US" sz="2800" b="0" i="0" u="none" strike="noStrike" kern="1200" cap="none" spc="0" normalizeH="0" baseline="0" noProof="0" dirty="0" smtClean="0">
                <a:ln>
                  <a:noFill/>
                </a:ln>
                <a:solidFill>
                  <a:schemeClr val="bg1"/>
                </a:solidFill>
                <a:effectLst/>
                <a:uLnTx/>
                <a:uFillTx/>
                <a:latin typeface="Arial" charset="0"/>
                <a:ea typeface="ＭＳ Ｐゴシック" pitchFamily="-112" charset="-128"/>
                <a:cs typeface="Arial" charset="0"/>
              </a:rPr>
              <a:t>In GPU memory:</a:t>
            </a:r>
          </a:p>
          <a:p>
            <a:pPr marL="342900" indent="-342900" eaLnBrk="0" hangingPunct="0">
              <a:spcBef>
                <a:spcPct val="20000"/>
              </a:spcBef>
              <a:buFont typeface="Wingdings" pitchFamily="2" charset="2"/>
              <a:buChar char="ü"/>
              <a:defRPr/>
            </a:pPr>
            <a:r>
              <a:rPr kumimoji="0" lang="en-US" sz="2800" b="0" i="0" u="none" strike="noStrike" kern="1200" cap="none" spc="0" normalizeH="0" baseline="0" noProof="0" dirty="0" smtClean="0">
                <a:ln>
                  <a:noFill/>
                </a:ln>
                <a:solidFill>
                  <a:schemeClr val="bg1"/>
                </a:solidFill>
                <a:effectLst/>
                <a:uLnTx/>
                <a:uFillTx/>
                <a:latin typeface="Arial" charset="0"/>
                <a:ea typeface="ＭＳ Ｐゴシック" pitchFamily="-112" charset="-128"/>
                <a:cs typeface="Arial" charset="0"/>
              </a:rPr>
              <a:t>Source images </a:t>
            </a:r>
            <a:r>
              <a:rPr lang="en-US" sz="2800" dirty="0" smtClean="0">
                <a:solidFill>
                  <a:schemeClr val="bg1"/>
                </a:solidFill>
                <a:cs typeface="Arial" charset="0"/>
              </a:rPr>
              <a:t>(10 MB)</a:t>
            </a:r>
            <a:endParaRPr kumimoji="0" lang="en-US" sz="2800" b="0" i="0" u="none" strike="noStrike" kern="1200" cap="none" spc="0" normalizeH="0" baseline="0" noProof="0" dirty="0" smtClean="0">
              <a:ln>
                <a:noFill/>
              </a:ln>
              <a:solidFill>
                <a:schemeClr val="bg1"/>
              </a:solidFill>
              <a:effectLst/>
              <a:uLnTx/>
              <a:uFillTx/>
              <a:latin typeface="Arial" charset="0"/>
              <a:ea typeface="ＭＳ Ｐゴシック" pitchFamily="-112" charset="-128"/>
              <a:cs typeface="Arial" charset="0"/>
            </a:endParaRPr>
          </a:p>
          <a:p>
            <a:pPr marL="342900" lvl="0" indent="-342900" eaLnBrk="0" hangingPunct="0">
              <a:spcBef>
                <a:spcPct val="20000"/>
              </a:spcBef>
              <a:buFont typeface="Wingdings" pitchFamily="2" charset="2"/>
              <a:buChar char="ü"/>
              <a:defRPr/>
            </a:pPr>
            <a:r>
              <a:rPr lang="en-US" sz="2800" dirty="0" smtClean="0">
                <a:solidFill>
                  <a:schemeClr val="bg1"/>
                </a:solidFill>
                <a:cs typeface="Arial" charset="0"/>
              </a:rPr>
              <a:t>Geometry of </a:t>
            </a:r>
            <a:r>
              <a:rPr kumimoji="0" lang="en-US" sz="2800" b="0" i="0" u="none" strike="noStrike" kern="1200" cap="none" spc="0" normalizeH="0" baseline="0" noProof="0" dirty="0" smtClean="0">
                <a:ln>
                  <a:noFill/>
                </a:ln>
                <a:solidFill>
                  <a:schemeClr val="bg1"/>
                </a:solidFill>
                <a:effectLst/>
                <a:uLnTx/>
                <a:uFillTx/>
                <a:latin typeface="Arial" charset="0"/>
                <a:ea typeface="ＭＳ Ｐゴシック" pitchFamily="-112" charset="-128"/>
                <a:cs typeface="Arial" charset="0"/>
              </a:rPr>
              <a:t>cuts (packed in a cut </a:t>
            </a:r>
            <a:r>
              <a:rPr lang="en-US" sz="2800" dirty="0" smtClean="0">
                <a:solidFill>
                  <a:schemeClr val="bg1"/>
                </a:solidFill>
                <a:cs typeface="Arial" charset="0"/>
              </a:rPr>
              <a:t>table)</a:t>
            </a:r>
          </a:p>
        </p:txBody>
      </p:sp>
      <p:sp>
        <p:nvSpPr>
          <p:cNvPr id="8" name="Espace réservé du contenu 8"/>
          <p:cNvSpPr txBox="1">
            <a:spLocks/>
          </p:cNvSpPr>
          <p:nvPr/>
        </p:nvSpPr>
        <p:spPr bwMode="auto">
          <a:xfrm>
            <a:off x="280266" y="2291489"/>
            <a:ext cx="7861300" cy="24005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Font typeface="Wingdings" pitchFamily="2" charset="2"/>
              <a:buChar char="ü"/>
              <a:defRPr/>
            </a:pPr>
            <a:r>
              <a:rPr lang="en-US" sz="2800" dirty="0" smtClean="0">
                <a:solidFill>
                  <a:schemeClr val="bg1"/>
                </a:solidFill>
                <a:cs typeface="Arial" charset="0"/>
              </a:rPr>
              <a:t>2 paths per façade</a:t>
            </a:r>
          </a:p>
          <a:p>
            <a:pPr marL="342900" lvl="0" indent="-342900" eaLnBrk="0" hangingPunct="0">
              <a:spcBef>
                <a:spcPct val="20000"/>
              </a:spcBef>
              <a:defRPr/>
            </a:pPr>
            <a:endParaRPr lang="en-US" sz="2800" dirty="0" smtClean="0">
              <a:solidFill>
                <a:schemeClr val="bg1"/>
              </a:solidFill>
              <a:cs typeface="Arial" charset="0"/>
            </a:endParaRPr>
          </a:p>
          <a:p>
            <a:pPr marL="342900" lvl="0" indent="-342900" eaLnBrk="0" hangingPunct="0">
              <a:spcBef>
                <a:spcPct val="20000"/>
              </a:spcBef>
              <a:defRPr/>
            </a:pPr>
            <a:r>
              <a:rPr lang="en-US" sz="2800" dirty="0" smtClean="0">
                <a:solidFill>
                  <a:schemeClr val="bg1"/>
                </a:solidFill>
                <a:cs typeface="Arial" charset="0"/>
              </a:rPr>
              <a:t>70 MB  instead of  6.9 GB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p:txBody>
          <a:bodyPr/>
          <a:lstStyle/>
          <a:p>
            <a:r>
              <a:rPr lang="en-US" smtClean="0">
                <a:latin typeface="Arial" charset="0"/>
                <a:cs typeface="Arial" charset="0"/>
              </a:rPr>
              <a:t>City Video</a:t>
            </a:r>
            <a:endParaRPr lang="fr-FR" smtClean="0">
              <a:latin typeface="Arial" charset="0"/>
              <a:cs typeface="Arial" charset="0"/>
            </a:endParaRPr>
          </a:p>
        </p:txBody>
      </p:sp>
      <p:pic>
        <p:nvPicPr>
          <p:cNvPr id="26629" name="Picture 5" descr="C:\TEMP\facades\facades\facade9.jpg"/>
          <p:cNvPicPr>
            <a:picLocks noChangeAspect="1" noChangeArrowheads="1"/>
          </p:cNvPicPr>
          <p:nvPr/>
        </p:nvPicPr>
        <p:blipFill>
          <a:blip r:embed="rId3"/>
          <a:srcRect/>
          <a:stretch>
            <a:fillRect/>
          </a:stretch>
        </p:blipFill>
        <p:spPr bwMode="auto">
          <a:xfrm>
            <a:off x="374651" y="2989262"/>
            <a:ext cx="797538" cy="1765647"/>
          </a:xfrm>
          <a:prstGeom prst="rect">
            <a:avLst/>
          </a:prstGeom>
          <a:noFill/>
        </p:spPr>
      </p:pic>
      <p:pic>
        <p:nvPicPr>
          <p:cNvPr id="26630" name="Picture 6" descr="C:\TEMP\facades\facades\facade12.jpg"/>
          <p:cNvPicPr>
            <a:picLocks noChangeAspect="1" noChangeArrowheads="1"/>
          </p:cNvPicPr>
          <p:nvPr/>
        </p:nvPicPr>
        <p:blipFill>
          <a:blip r:embed="rId4"/>
          <a:srcRect/>
          <a:stretch>
            <a:fillRect/>
          </a:stretch>
        </p:blipFill>
        <p:spPr bwMode="auto">
          <a:xfrm>
            <a:off x="374651" y="1004887"/>
            <a:ext cx="797538" cy="1765647"/>
          </a:xfrm>
          <a:prstGeom prst="rect">
            <a:avLst/>
          </a:prstGeom>
          <a:noFill/>
        </p:spPr>
      </p:pic>
      <p:pic>
        <p:nvPicPr>
          <p:cNvPr id="26631" name="Picture 7" descr="C:\TEMP\facades\facades\facade7.jpg"/>
          <p:cNvPicPr>
            <a:picLocks noChangeAspect="1" noChangeArrowheads="1"/>
          </p:cNvPicPr>
          <p:nvPr/>
        </p:nvPicPr>
        <p:blipFill>
          <a:blip r:embed="rId5"/>
          <a:srcRect/>
          <a:stretch>
            <a:fillRect/>
          </a:stretch>
        </p:blipFill>
        <p:spPr bwMode="auto">
          <a:xfrm>
            <a:off x="1318294" y="2989262"/>
            <a:ext cx="797538" cy="1765647"/>
          </a:xfrm>
          <a:prstGeom prst="rect">
            <a:avLst/>
          </a:prstGeom>
          <a:noFill/>
        </p:spPr>
      </p:pic>
      <p:pic>
        <p:nvPicPr>
          <p:cNvPr id="26632" name="Picture 8" descr="C:\TEMP\facades\facades\facade10.jpg"/>
          <p:cNvPicPr>
            <a:picLocks noChangeAspect="1" noChangeArrowheads="1"/>
          </p:cNvPicPr>
          <p:nvPr/>
        </p:nvPicPr>
        <p:blipFill>
          <a:blip r:embed="rId6"/>
          <a:srcRect/>
          <a:stretch>
            <a:fillRect/>
          </a:stretch>
        </p:blipFill>
        <p:spPr bwMode="auto">
          <a:xfrm>
            <a:off x="1318294" y="1004887"/>
            <a:ext cx="797538" cy="1765647"/>
          </a:xfrm>
          <a:prstGeom prst="rect">
            <a:avLst/>
          </a:prstGeom>
          <a:noFill/>
        </p:spPr>
      </p:pic>
      <p:pic>
        <p:nvPicPr>
          <p:cNvPr id="8" name="city.wmv">
            <a:hlinkClick r:id="" action="ppaction://media"/>
          </p:cNvPr>
          <p:cNvPicPr>
            <a:picLocks noRot="1" noChangeAspect="1"/>
          </p:cNvPicPr>
          <p:nvPr>
            <a:videoFile r:link="rId1"/>
          </p:nvPr>
        </p:nvPicPr>
        <p:blipFill>
          <a:blip r:embed="rId7"/>
          <a:stretch>
            <a:fillRect/>
          </a:stretch>
        </p:blipFill>
        <p:spPr>
          <a:xfrm>
            <a:off x="2581275" y="232454"/>
            <a:ext cx="6220439" cy="46653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5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857250"/>
          </a:xfrm>
        </p:spPr>
        <p:txBody>
          <a:bodyPr/>
          <a:lstStyle/>
          <a:p>
            <a:r>
              <a:rPr lang="en-US" dirty="0" smtClean="0"/>
              <a:t>Summary</a:t>
            </a:r>
            <a:endParaRPr lang="en-US" dirty="0"/>
          </a:p>
        </p:txBody>
      </p:sp>
      <p:sp>
        <p:nvSpPr>
          <p:cNvPr id="3" name="Espace réservé du contenu 2"/>
          <p:cNvSpPr>
            <a:spLocks noGrp="1"/>
          </p:cNvSpPr>
          <p:nvPr>
            <p:ph idx="1"/>
          </p:nvPr>
        </p:nvSpPr>
        <p:spPr>
          <a:xfrm>
            <a:off x="457200" y="937260"/>
            <a:ext cx="5608320" cy="3596005"/>
          </a:xfrm>
        </p:spPr>
        <p:txBody>
          <a:bodyPr/>
          <a:lstStyle/>
          <a:p>
            <a:r>
              <a:rPr lang="en-US" dirty="0" smtClean="0"/>
              <a:t>Synthesis</a:t>
            </a:r>
            <a:r>
              <a:rPr lang="en-US" sz="2000" dirty="0" smtClean="0"/>
              <a:t> </a:t>
            </a:r>
            <a:r>
              <a:rPr lang="en-US" dirty="0" smtClean="0"/>
              <a:t>of structured textures</a:t>
            </a:r>
          </a:p>
          <a:p>
            <a:pPr>
              <a:buNone/>
            </a:pPr>
            <a:endParaRPr lang="en-US" dirty="0" smtClean="0"/>
          </a:p>
          <a:p>
            <a:pPr>
              <a:buNone/>
            </a:pPr>
            <a:endParaRPr lang="en-US" dirty="0" smtClean="0"/>
          </a:p>
          <a:p>
            <a:r>
              <a:rPr lang="en-US" dirty="0" smtClean="0"/>
              <a:t>User control</a:t>
            </a:r>
          </a:p>
          <a:p>
            <a:pPr>
              <a:buNone/>
            </a:pPr>
            <a:endParaRPr lang="en-US" dirty="0" smtClean="0"/>
          </a:p>
          <a:p>
            <a:pPr>
              <a:buNone/>
            </a:pPr>
            <a:endParaRPr lang="en-US" dirty="0" smtClean="0"/>
          </a:p>
          <a:p>
            <a:r>
              <a:rPr lang="en-US" dirty="0" smtClean="0"/>
              <a:t>Decoded at render-time</a:t>
            </a:r>
            <a:endParaRPr lang="en-US" dirty="0"/>
          </a:p>
        </p:txBody>
      </p:sp>
      <p:grpSp>
        <p:nvGrpSpPr>
          <p:cNvPr id="8" name="Groupe 9"/>
          <p:cNvGrpSpPr/>
          <p:nvPr/>
        </p:nvGrpSpPr>
        <p:grpSpPr>
          <a:xfrm>
            <a:off x="6316980" y="177826"/>
            <a:ext cx="2667000" cy="1745534"/>
            <a:chOff x="6107960" y="129540"/>
            <a:chExt cx="2775438" cy="1816505"/>
          </a:xfrm>
        </p:grpSpPr>
        <p:pic>
          <p:nvPicPr>
            <p:cNvPr id="5" name="Picture 5" descr="C:\SLEFEBVR\BUILDS\TexResize\result.png"/>
            <p:cNvPicPr>
              <a:picLocks noChangeAspect="1" noChangeArrowheads="1"/>
            </p:cNvPicPr>
            <p:nvPr/>
          </p:nvPicPr>
          <p:blipFill>
            <a:blip r:embed="rId4"/>
            <a:srcRect/>
            <a:stretch>
              <a:fillRect/>
            </a:stretch>
          </p:blipFill>
          <p:spPr bwMode="auto">
            <a:xfrm>
              <a:off x="7940040" y="129540"/>
              <a:ext cx="943358" cy="943358"/>
            </a:xfrm>
            <a:prstGeom prst="rect">
              <a:avLst/>
            </a:prstGeom>
            <a:noFill/>
          </p:spPr>
        </p:pic>
        <p:pic>
          <p:nvPicPr>
            <p:cNvPr id="6" name="Picture 16" descr="C:\SLEFEBVR\BUILDS\TexResize\result.png"/>
            <p:cNvPicPr>
              <a:picLocks noChangeAspect="1" noChangeArrowheads="1"/>
            </p:cNvPicPr>
            <p:nvPr/>
          </p:nvPicPr>
          <p:blipFill>
            <a:blip r:embed="rId5"/>
            <a:srcRect/>
            <a:stretch>
              <a:fillRect/>
            </a:stretch>
          </p:blipFill>
          <p:spPr bwMode="auto">
            <a:xfrm>
              <a:off x="7046564" y="129540"/>
              <a:ext cx="794721" cy="1816505"/>
            </a:xfrm>
            <a:prstGeom prst="rect">
              <a:avLst/>
            </a:prstGeom>
            <a:noFill/>
          </p:spPr>
        </p:pic>
        <p:pic>
          <p:nvPicPr>
            <p:cNvPr id="7" name="Picture 2" descr="C:\SLEFEBVR\BUILDS\TexResize\result.png"/>
            <p:cNvPicPr>
              <a:picLocks noChangeAspect="1" noChangeArrowheads="1"/>
            </p:cNvPicPr>
            <p:nvPr/>
          </p:nvPicPr>
          <p:blipFill>
            <a:blip r:embed="rId6"/>
            <a:srcRect/>
            <a:stretch>
              <a:fillRect/>
            </a:stretch>
          </p:blipFill>
          <p:spPr bwMode="auto">
            <a:xfrm>
              <a:off x="7940040" y="1137453"/>
              <a:ext cx="943358" cy="808592"/>
            </a:xfrm>
            <a:prstGeom prst="rect">
              <a:avLst/>
            </a:prstGeom>
            <a:noFill/>
          </p:spPr>
        </p:pic>
        <p:pic>
          <p:nvPicPr>
            <p:cNvPr id="9" name="Picture 5" descr="C:\SLEFEBVR\BUILDS\TexResize\result.png"/>
            <p:cNvPicPr>
              <a:picLocks noChangeAspect="1" noChangeArrowheads="1"/>
            </p:cNvPicPr>
            <p:nvPr/>
          </p:nvPicPr>
          <p:blipFill>
            <a:blip r:embed="rId7"/>
            <a:srcRect/>
            <a:stretch>
              <a:fillRect/>
            </a:stretch>
          </p:blipFill>
          <p:spPr bwMode="auto">
            <a:xfrm>
              <a:off x="6107960" y="129540"/>
              <a:ext cx="862840" cy="1816505"/>
            </a:xfrm>
            <a:prstGeom prst="rect">
              <a:avLst/>
            </a:prstGeom>
            <a:noFill/>
          </p:spPr>
        </p:pic>
      </p:grpSp>
      <p:grpSp>
        <p:nvGrpSpPr>
          <p:cNvPr id="10" name="Groupe 11"/>
          <p:cNvGrpSpPr/>
          <p:nvPr/>
        </p:nvGrpSpPr>
        <p:grpSpPr>
          <a:xfrm>
            <a:off x="6627560" y="1975984"/>
            <a:ext cx="2059240" cy="729807"/>
            <a:chOff x="829867" y="213779"/>
            <a:chExt cx="3011150" cy="1067170"/>
          </a:xfrm>
        </p:grpSpPr>
        <p:pic>
          <p:nvPicPr>
            <p:cNvPr id="13" name="Image 32" descr="doom_comp_6.jpg"/>
            <p:cNvPicPr>
              <a:picLocks noChangeAspect="1"/>
            </p:cNvPicPr>
            <p:nvPr/>
          </p:nvPicPr>
          <p:blipFill>
            <a:blip r:embed="rId8"/>
            <a:srcRect l="66179" r="-1379"/>
            <a:stretch>
              <a:fillRect/>
            </a:stretch>
          </p:blipFill>
          <p:spPr bwMode="auto">
            <a:xfrm>
              <a:off x="3570512" y="485612"/>
              <a:ext cx="270505" cy="769452"/>
            </a:xfrm>
            <a:prstGeom prst="rect">
              <a:avLst/>
            </a:prstGeom>
            <a:noFill/>
            <a:ln w="9525">
              <a:noFill/>
              <a:miter lim="800000"/>
              <a:headEnd/>
              <a:tailEnd/>
            </a:ln>
          </p:spPr>
        </p:pic>
        <p:sp>
          <p:nvSpPr>
            <p:cNvPr id="14" name="Rectangle 13"/>
            <p:cNvSpPr/>
            <p:nvPr/>
          </p:nvSpPr>
          <p:spPr>
            <a:xfrm flipH="1">
              <a:off x="3565335" y="429310"/>
              <a:ext cx="187671" cy="851639"/>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15" name="Image 26" descr="doom_comp_6.jpg"/>
            <p:cNvPicPr>
              <a:picLocks noChangeAspect="1"/>
            </p:cNvPicPr>
            <p:nvPr/>
          </p:nvPicPr>
          <p:blipFill>
            <a:blip r:embed="rId8"/>
            <a:srcRect r="64084"/>
            <a:stretch>
              <a:fillRect/>
            </a:stretch>
          </p:blipFill>
          <p:spPr bwMode="auto">
            <a:xfrm>
              <a:off x="829867" y="485612"/>
              <a:ext cx="276329" cy="769452"/>
            </a:xfrm>
            <a:prstGeom prst="rect">
              <a:avLst/>
            </a:prstGeom>
            <a:noFill/>
            <a:ln w="9525">
              <a:noFill/>
              <a:miter lim="800000"/>
              <a:headEnd/>
              <a:tailEnd/>
            </a:ln>
          </p:spPr>
        </p:pic>
        <p:sp>
          <p:nvSpPr>
            <p:cNvPr id="16" name="Rectangle 15"/>
            <p:cNvSpPr/>
            <p:nvPr/>
          </p:nvSpPr>
          <p:spPr>
            <a:xfrm>
              <a:off x="910113" y="399542"/>
              <a:ext cx="201261" cy="851639"/>
            </a:xfrm>
            <a:prstGeom prst="rect">
              <a:avLst/>
            </a:prstGeom>
            <a:gradFill flip="none" rotWithShape="1">
              <a:gsLst>
                <a:gs pos="0">
                  <a:schemeClr val="bg1">
                    <a:alpha val="0"/>
                  </a:schemeClr>
                </a:gs>
                <a:gs pos="100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17" name="Ellipse 16"/>
            <p:cNvSpPr/>
            <p:nvPr/>
          </p:nvSpPr>
          <p:spPr bwMode="auto">
            <a:xfrm>
              <a:off x="1111373" y="810156"/>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18" name="Ellipse 17"/>
            <p:cNvSpPr/>
            <p:nvPr/>
          </p:nvSpPr>
          <p:spPr bwMode="auto">
            <a:xfrm>
              <a:off x="1489403" y="358989"/>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19" name="Ellipse 18"/>
            <p:cNvSpPr/>
            <p:nvPr/>
          </p:nvSpPr>
          <p:spPr bwMode="auto">
            <a:xfrm>
              <a:off x="1502198" y="659766"/>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20" name="Ellipse 19"/>
            <p:cNvSpPr/>
            <p:nvPr/>
          </p:nvSpPr>
          <p:spPr bwMode="auto">
            <a:xfrm>
              <a:off x="1591768" y="1023204"/>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21" name="Ellipse 20"/>
            <p:cNvSpPr/>
            <p:nvPr/>
          </p:nvSpPr>
          <p:spPr bwMode="auto">
            <a:xfrm>
              <a:off x="1758112" y="371522"/>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22" name="Ellipse 21"/>
            <p:cNvSpPr/>
            <p:nvPr/>
          </p:nvSpPr>
          <p:spPr bwMode="auto">
            <a:xfrm>
              <a:off x="2001228" y="897881"/>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23" name="Ellipse 22"/>
            <p:cNvSpPr/>
            <p:nvPr/>
          </p:nvSpPr>
          <p:spPr bwMode="auto">
            <a:xfrm>
              <a:off x="2329236" y="797622"/>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24" name="Connecteur droit avec flèche 23"/>
            <p:cNvCxnSpPr>
              <a:stCxn id="17" idx="7"/>
              <a:endCxn id="18" idx="3"/>
            </p:cNvCxnSpPr>
            <p:nvPr/>
          </p:nvCxnSpPr>
          <p:spPr bwMode="auto">
            <a:xfrm rot="5400000" flipH="1" flipV="1">
              <a:off x="1193921" y="514250"/>
              <a:ext cx="353688" cy="278503"/>
            </a:xfrm>
            <a:prstGeom prst="straightConnector1">
              <a:avLst/>
            </a:prstGeom>
            <a:ln w="19050">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25" name="Connecteur droit avec flèche 24"/>
            <p:cNvCxnSpPr>
              <a:stCxn id="17" idx="6"/>
              <a:endCxn id="19" idx="2"/>
            </p:cNvCxnSpPr>
            <p:nvPr/>
          </p:nvCxnSpPr>
          <p:spPr bwMode="auto">
            <a:xfrm flipV="1">
              <a:off x="1252125" y="728694"/>
              <a:ext cx="250073" cy="150390"/>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26" name="Connecteur droit avec flèche 25"/>
            <p:cNvCxnSpPr>
              <a:stCxn id="18" idx="6"/>
              <a:endCxn id="21" idx="2"/>
            </p:cNvCxnSpPr>
            <p:nvPr/>
          </p:nvCxnSpPr>
          <p:spPr bwMode="auto">
            <a:xfrm>
              <a:off x="1630255" y="427910"/>
              <a:ext cx="127763" cy="12256"/>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27" name="Connecteur droit avec flèche 26"/>
            <p:cNvCxnSpPr>
              <a:stCxn id="17" idx="5"/>
              <a:endCxn id="20" idx="1"/>
            </p:cNvCxnSpPr>
            <p:nvPr/>
          </p:nvCxnSpPr>
          <p:spPr bwMode="auto">
            <a:xfrm rot="16200000" flipH="1">
              <a:off x="1364163" y="795174"/>
              <a:ext cx="115568" cy="380868"/>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28" name="Connecteur droit avec flèche 27"/>
            <p:cNvCxnSpPr>
              <a:stCxn id="20" idx="7"/>
              <a:endCxn id="21" idx="3"/>
            </p:cNvCxnSpPr>
            <p:nvPr/>
          </p:nvCxnSpPr>
          <p:spPr bwMode="auto">
            <a:xfrm rot="5400000" flipH="1" flipV="1">
              <a:off x="1468138" y="733018"/>
              <a:ext cx="554134" cy="66481"/>
            </a:xfrm>
            <a:prstGeom prst="straightConnector1">
              <a:avLst/>
            </a:prstGeom>
            <a:ln w="19050">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29" name="Connecteur droit avec flèche 28"/>
            <p:cNvCxnSpPr>
              <a:endCxn id="21" idx="5"/>
            </p:cNvCxnSpPr>
            <p:nvPr/>
          </p:nvCxnSpPr>
          <p:spPr bwMode="auto">
            <a:xfrm rot="16200000" flipV="1">
              <a:off x="1770831" y="596713"/>
              <a:ext cx="408544" cy="193501"/>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0" name="Connecteur droit avec flèche 29"/>
            <p:cNvCxnSpPr>
              <a:stCxn id="19" idx="6"/>
              <a:endCxn id="22" idx="1"/>
            </p:cNvCxnSpPr>
            <p:nvPr/>
          </p:nvCxnSpPr>
          <p:spPr bwMode="auto">
            <a:xfrm>
              <a:off x="1642883" y="728747"/>
              <a:ext cx="378831" cy="189044"/>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1" name="Connecteur droit avec flèche 30"/>
            <p:cNvCxnSpPr>
              <a:stCxn id="22" idx="7"/>
              <a:endCxn id="23" idx="3"/>
            </p:cNvCxnSpPr>
            <p:nvPr/>
          </p:nvCxnSpPr>
          <p:spPr bwMode="auto">
            <a:xfrm rot="5400000" flipH="1" flipV="1">
              <a:off x="2234218" y="802439"/>
              <a:ext cx="2779" cy="228481"/>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2" name="Connecteur droit avec flèche 31"/>
            <p:cNvCxnSpPr>
              <a:stCxn id="20" idx="6"/>
              <a:endCxn id="22" idx="3"/>
            </p:cNvCxnSpPr>
            <p:nvPr/>
          </p:nvCxnSpPr>
          <p:spPr bwMode="auto">
            <a:xfrm flipV="1">
              <a:off x="1732391" y="1015841"/>
              <a:ext cx="289323" cy="76509"/>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33" name="Ellipse 32"/>
            <p:cNvSpPr/>
            <p:nvPr/>
          </p:nvSpPr>
          <p:spPr bwMode="auto">
            <a:xfrm>
              <a:off x="2039616" y="233666"/>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34" name="Connecteur droit avec flèche 33"/>
            <p:cNvCxnSpPr>
              <a:stCxn id="21" idx="7"/>
            </p:cNvCxnSpPr>
            <p:nvPr/>
          </p:nvCxnSpPr>
          <p:spPr bwMode="auto">
            <a:xfrm rot="5400000" flipH="1" flipV="1">
              <a:off x="1892466" y="244437"/>
              <a:ext cx="132962" cy="161189"/>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35" name="Ellipse 34"/>
            <p:cNvSpPr/>
            <p:nvPr/>
          </p:nvSpPr>
          <p:spPr bwMode="auto">
            <a:xfrm>
              <a:off x="2279473" y="427910"/>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36" name="Connecteur droit avec flèche 35"/>
            <p:cNvCxnSpPr>
              <a:stCxn id="33" idx="6"/>
              <a:endCxn id="35" idx="1"/>
            </p:cNvCxnSpPr>
            <p:nvPr/>
          </p:nvCxnSpPr>
          <p:spPr bwMode="auto">
            <a:xfrm>
              <a:off x="2180367" y="302594"/>
              <a:ext cx="119718" cy="145504"/>
            </a:xfrm>
            <a:prstGeom prst="straightConnector1">
              <a:avLst/>
            </a:prstGeom>
            <a:ln w="19050">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37" name="Connecteur droit avec flèche 36"/>
            <p:cNvCxnSpPr>
              <a:stCxn id="35" idx="4"/>
              <a:endCxn id="23" idx="0"/>
            </p:cNvCxnSpPr>
            <p:nvPr/>
          </p:nvCxnSpPr>
          <p:spPr bwMode="auto">
            <a:xfrm rot="16200000" flipH="1">
              <a:off x="2258802" y="656812"/>
              <a:ext cx="231856" cy="49763"/>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38" name="Connecteur droit avec flèche 37"/>
            <p:cNvCxnSpPr>
              <a:stCxn id="21" idx="6"/>
              <a:endCxn id="23" idx="2"/>
            </p:cNvCxnSpPr>
            <p:nvPr/>
          </p:nvCxnSpPr>
          <p:spPr bwMode="auto">
            <a:xfrm>
              <a:off x="1898864" y="440450"/>
              <a:ext cx="430372" cy="426100"/>
            </a:xfrm>
            <a:prstGeom prst="straightConnector1">
              <a:avLst/>
            </a:prstGeom>
            <a:ln w="19050">
              <a:solidFill>
                <a:srgbClr val="00B050"/>
              </a:solidFill>
              <a:headEnd type="arrow"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39" name="Connecteur droit avec flèche 38"/>
            <p:cNvCxnSpPr/>
            <p:nvPr/>
          </p:nvCxnSpPr>
          <p:spPr bwMode="auto">
            <a:xfrm rot="5400000" flipH="1" flipV="1">
              <a:off x="1836570" y="625682"/>
              <a:ext cx="534078" cy="25627"/>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40" name="Connecteur droit avec flèche 39"/>
            <p:cNvCxnSpPr>
              <a:stCxn id="35" idx="2"/>
            </p:cNvCxnSpPr>
            <p:nvPr/>
          </p:nvCxnSpPr>
          <p:spPr bwMode="auto">
            <a:xfrm rot="10800000" flipV="1">
              <a:off x="1642883" y="496838"/>
              <a:ext cx="636590" cy="200711"/>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41" name="Ellipse 40"/>
            <p:cNvSpPr/>
            <p:nvPr/>
          </p:nvSpPr>
          <p:spPr bwMode="auto">
            <a:xfrm>
              <a:off x="2090795" y="1113324"/>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42" name="Connecteur droit avec flèche 41"/>
            <p:cNvCxnSpPr>
              <a:stCxn id="41" idx="7"/>
              <a:endCxn id="23" idx="4"/>
            </p:cNvCxnSpPr>
            <p:nvPr/>
          </p:nvCxnSpPr>
          <p:spPr bwMode="auto">
            <a:xfrm rot="5400000" flipH="1" flipV="1">
              <a:off x="2206256" y="940157"/>
              <a:ext cx="198035" cy="188678"/>
            </a:xfrm>
            <a:prstGeom prst="straightConnector1">
              <a:avLst/>
            </a:prstGeom>
            <a:ln w="19050">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43" name="Connecteur droit avec flèche 42"/>
            <p:cNvCxnSpPr>
              <a:stCxn id="20" idx="5"/>
              <a:endCxn id="41" idx="3"/>
            </p:cNvCxnSpPr>
            <p:nvPr/>
          </p:nvCxnSpPr>
          <p:spPr bwMode="auto">
            <a:xfrm rot="16200000" flipH="1">
              <a:off x="1866597" y="986182"/>
              <a:ext cx="90120" cy="399500"/>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44" name="Ellipse 43"/>
            <p:cNvSpPr/>
            <p:nvPr/>
          </p:nvSpPr>
          <p:spPr bwMode="auto">
            <a:xfrm>
              <a:off x="2628216" y="628621"/>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45" name="Ellipse 44"/>
            <p:cNvSpPr/>
            <p:nvPr/>
          </p:nvSpPr>
          <p:spPr bwMode="auto">
            <a:xfrm>
              <a:off x="3424583" y="797622"/>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46" name="Connecteur droit avec flèche 45"/>
            <p:cNvCxnSpPr>
              <a:stCxn id="23" idx="6"/>
              <a:endCxn id="44" idx="3"/>
            </p:cNvCxnSpPr>
            <p:nvPr/>
          </p:nvCxnSpPr>
          <p:spPr bwMode="auto">
            <a:xfrm flipV="1">
              <a:off x="2469988" y="746288"/>
              <a:ext cx="178841" cy="120262"/>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47" name="Connecteur droit avec flèche 46"/>
            <p:cNvCxnSpPr>
              <a:stCxn id="44" idx="6"/>
              <a:endCxn id="45" idx="2"/>
            </p:cNvCxnSpPr>
            <p:nvPr/>
          </p:nvCxnSpPr>
          <p:spPr bwMode="auto">
            <a:xfrm>
              <a:off x="2768968" y="697549"/>
              <a:ext cx="655615" cy="169001"/>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48" name="Ellipse 47"/>
            <p:cNvSpPr/>
            <p:nvPr/>
          </p:nvSpPr>
          <p:spPr bwMode="auto">
            <a:xfrm>
              <a:off x="2537227" y="213779"/>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49" name="Connecteur droit avec flèche 48"/>
            <p:cNvCxnSpPr>
              <a:stCxn id="33" idx="7"/>
              <a:endCxn id="48" idx="2"/>
            </p:cNvCxnSpPr>
            <p:nvPr/>
          </p:nvCxnSpPr>
          <p:spPr bwMode="auto">
            <a:xfrm rot="16200000" flipH="1">
              <a:off x="2334064" y="79545"/>
              <a:ext cx="28853" cy="377472"/>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50" name="Ellipse 49"/>
            <p:cNvSpPr/>
            <p:nvPr/>
          </p:nvSpPr>
          <p:spPr bwMode="auto">
            <a:xfrm>
              <a:off x="3082892" y="253855"/>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51" name="Connecteur droit avec flèche 50"/>
            <p:cNvCxnSpPr>
              <a:stCxn id="48" idx="6"/>
              <a:endCxn id="50" idx="1"/>
            </p:cNvCxnSpPr>
            <p:nvPr/>
          </p:nvCxnSpPr>
          <p:spPr bwMode="auto">
            <a:xfrm flipV="1">
              <a:off x="2677979" y="274043"/>
              <a:ext cx="425526" cy="8664"/>
            </a:xfrm>
            <a:prstGeom prst="straightConnector1">
              <a:avLst/>
            </a:prstGeom>
            <a:ln w="19050">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52" name="Connecteur droit avec flèche 51"/>
            <p:cNvCxnSpPr>
              <a:stCxn id="50" idx="5"/>
              <a:endCxn id="45" idx="0"/>
            </p:cNvCxnSpPr>
            <p:nvPr/>
          </p:nvCxnSpPr>
          <p:spPr bwMode="auto">
            <a:xfrm rot="16200000" flipH="1">
              <a:off x="3135945" y="438608"/>
              <a:ext cx="426100" cy="291928"/>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53" name="Connecteur droit avec flèche 52"/>
            <p:cNvCxnSpPr>
              <a:stCxn id="55" idx="0"/>
              <a:endCxn id="64" idx="4"/>
            </p:cNvCxnSpPr>
            <p:nvPr/>
          </p:nvCxnSpPr>
          <p:spPr bwMode="auto">
            <a:xfrm rot="5400000" flipH="1" flipV="1">
              <a:off x="2537705" y="770304"/>
              <a:ext cx="553516" cy="49763"/>
            </a:xfrm>
            <a:prstGeom prst="straightConnector1">
              <a:avLst/>
            </a:prstGeom>
            <a:ln w="19050">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54" name="Connecteur droit avec flèche 53"/>
            <p:cNvCxnSpPr>
              <a:stCxn id="35" idx="7"/>
            </p:cNvCxnSpPr>
            <p:nvPr/>
          </p:nvCxnSpPr>
          <p:spPr bwMode="auto">
            <a:xfrm rot="5400000" flipH="1" flipV="1">
              <a:off x="2430673" y="320574"/>
              <a:ext cx="96463" cy="158587"/>
            </a:xfrm>
            <a:prstGeom prst="straightConnector1">
              <a:avLst/>
            </a:prstGeom>
            <a:ln w="19050">
              <a:solidFill>
                <a:srgbClr val="00B050"/>
              </a:solidFill>
              <a:headEnd type="arrow" w="med" len="med"/>
              <a:tailEnd type="none" w="med" len="med"/>
            </a:ln>
          </p:spPr>
          <p:style>
            <a:lnRef idx="3">
              <a:schemeClr val="accent1"/>
            </a:lnRef>
            <a:fillRef idx="0">
              <a:schemeClr val="accent1"/>
            </a:fillRef>
            <a:effectRef idx="2">
              <a:schemeClr val="accent1"/>
            </a:effectRef>
            <a:fontRef idx="minor">
              <a:schemeClr val="tx1"/>
            </a:fontRef>
          </p:style>
        </p:cxnSp>
        <p:sp>
          <p:nvSpPr>
            <p:cNvPr id="55" name="Ellipse 54"/>
            <p:cNvSpPr/>
            <p:nvPr/>
          </p:nvSpPr>
          <p:spPr bwMode="auto">
            <a:xfrm>
              <a:off x="2719205" y="1071943"/>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56" name="Connecteur droit avec flèche 55"/>
            <p:cNvCxnSpPr>
              <a:stCxn id="63" idx="0"/>
              <a:endCxn id="65" idx="4"/>
            </p:cNvCxnSpPr>
            <p:nvPr/>
          </p:nvCxnSpPr>
          <p:spPr bwMode="auto">
            <a:xfrm rot="16200000" flipV="1">
              <a:off x="2975984" y="853857"/>
              <a:ext cx="395471" cy="324"/>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57" name="Connecteur droit avec flèche 56"/>
            <p:cNvCxnSpPr>
              <a:stCxn id="35" idx="5"/>
              <a:endCxn id="44" idx="1"/>
            </p:cNvCxnSpPr>
            <p:nvPr/>
          </p:nvCxnSpPr>
          <p:spPr bwMode="auto">
            <a:xfrm rot="16200000" flipH="1">
              <a:off x="2472604" y="472585"/>
              <a:ext cx="103231" cy="249217"/>
            </a:xfrm>
            <a:prstGeom prst="straightConnector1">
              <a:avLst/>
            </a:prstGeom>
            <a:ln w="19050">
              <a:solidFill>
                <a:srgbClr val="C00000"/>
              </a:solidFill>
              <a:tailEnd type="arrow"/>
            </a:ln>
          </p:spPr>
          <p:style>
            <a:lnRef idx="3">
              <a:schemeClr val="accent1"/>
            </a:lnRef>
            <a:fillRef idx="0">
              <a:schemeClr val="accent1"/>
            </a:fillRef>
            <a:effectRef idx="2">
              <a:schemeClr val="accent1"/>
            </a:effectRef>
            <a:fontRef idx="minor">
              <a:schemeClr val="tx1"/>
            </a:fontRef>
          </p:style>
        </p:cxnSp>
        <p:cxnSp>
          <p:nvCxnSpPr>
            <p:cNvPr id="58" name="Connecteur droit avec flèche 57"/>
            <p:cNvCxnSpPr>
              <a:stCxn id="41" idx="6"/>
              <a:endCxn id="55" idx="3"/>
            </p:cNvCxnSpPr>
            <p:nvPr/>
          </p:nvCxnSpPr>
          <p:spPr bwMode="auto">
            <a:xfrm>
              <a:off x="2231547" y="1182252"/>
              <a:ext cx="508271" cy="7358"/>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59" name="Connecteur droit avec flèche 58"/>
            <p:cNvCxnSpPr>
              <a:stCxn id="55" idx="6"/>
              <a:endCxn id="63" idx="2"/>
            </p:cNvCxnSpPr>
            <p:nvPr/>
          </p:nvCxnSpPr>
          <p:spPr bwMode="auto">
            <a:xfrm flipV="1">
              <a:off x="2859957" y="1120683"/>
              <a:ext cx="243548" cy="20188"/>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60" name="Connecteur droit avec flèche 59"/>
            <p:cNvCxnSpPr>
              <a:stCxn id="22" idx="5"/>
              <a:endCxn id="41" idx="0"/>
            </p:cNvCxnSpPr>
            <p:nvPr/>
          </p:nvCxnSpPr>
          <p:spPr bwMode="auto">
            <a:xfrm rot="16200000" flipH="1">
              <a:off x="2092381" y="1044535"/>
              <a:ext cx="97776" cy="39803"/>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61" name="Connecteur droit avec flèche 60"/>
            <p:cNvCxnSpPr>
              <a:stCxn id="55" idx="2"/>
              <a:endCxn id="23" idx="5"/>
            </p:cNvCxnSpPr>
            <p:nvPr/>
          </p:nvCxnSpPr>
          <p:spPr bwMode="auto">
            <a:xfrm rot="10800000">
              <a:off x="2449375" y="915290"/>
              <a:ext cx="269830" cy="225582"/>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62" name="Connecteur droit avec flèche 61"/>
            <p:cNvCxnSpPr>
              <a:stCxn id="44" idx="4"/>
              <a:endCxn id="55" idx="1"/>
            </p:cNvCxnSpPr>
            <p:nvPr/>
          </p:nvCxnSpPr>
          <p:spPr bwMode="auto">
            <a:xfrm rot="16200000" flipH="1">
              <a:off x="2556377" y="908691"/>
              <a:ext cx="325655" cy="41225"/>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sp>
          <p:nvSpPr>
            <p:cNvPr id="63" name="Ellipse 62"/>
            <p:cNvSpPr/>
            <p:nvPr/>
          </p:nvSpPr>
          <p:spPr bwMode="auto">
            <a:xfrm>
              <a:off x="3103505" y="1051755"/>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64" name="Ellipse 63"/>
            <p:cNvSpPr/>
            <p:nvPr/>
          </p:nvSpPr>
          <p:spPr bwMode="auto">
            <a:xfrm>
              <a:off x="2768968" y="380571"/>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sp>
          <p:nvSpPr>
            <p:cNvPr id="65" name="Ellipse 64"/>
            <p:cNvSpPr/>
            <p:nvPr/>
          </p:nvSpPr>
          <p:spPr bwMode="auto">
            <a:xfrm>
              <a:off x="3103181" y="518427"/>
              <a:ext cx="140752" cy="137856"/>
            </a:xfrm>
            <a:prstGeom prst="ellipse">
              <a:avLst/>
            </a:prstGeom>
            <a:ln w="19050"/>
          </p:spPr>
          <p:style>
            <a:lnRef idx="0">
              <a:schemeClr val="accent1"/>
            </a:lnRef>
            <a:fillRef idx="1002">
              <a:schemeClr val="dk1"/>
            </a:fillRef>
            <a:effectRef idx="3">
              <a:schemeClr val="accent1"/>
            </a:effectRef>
            <a:fontRef idx="minor">
              <a:schemeClr val="lt1"/>
            </a:fontRef>
          </p:style>
          <p:txBody>
            <a:bodyPr anchor="ctr"/>
            <a:lstStyle/>
            <a:p>
              <a:pPr algn="ctr" fontAlgn="auto">
                <a:spcBef>
                  <a:spcPts val="0"/>
                </a:spcBef>
                <a:spcAft>
                  <a:spcPts val="0"/>
                </a:spcAft>
                <a:defRPr/>
              </a:pPr>
              <a:endParaRPr lang="fr-FR">
                <a:solidFill>
                  <a:prstClr val="white"/>
                </a:solidFill>
              </a:endParaRPr>
            </a:p>
          </p:txBody>
        </p:sp>
        <p:cxnSp>
          <p:nvCxnSpPr>
            <p:cNvPr id="66" name="Connecteur droit avec flèche 65"/>
            <p:cNvCxnSpPr>
              <a:stCxn id="65" idx="1"/>
              <a:endCxn id="64" idx="5"/>
            </p:cNvCxnSpPr>
            <p:nvPr/>
          </p:nvCxnSpPr>
          <p:spPr bwMode="auto">
            <a:xfrm rot="16200000" flipV="1">
              <a:off x="2986262" y="401084"/>
              <a:ext cx="40377" cy="234687"/>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67" name="Connecteur droit avec flèche 66"/>
            <p:cNvCxnSpPr>
              <a:stCxn id="55" idx="7"/>
              <a:endCxn id="65" idx="3"/>
            </p:cNvCxnSpPr>
            <p:nvPr/>
          </p:nvCxnSpPr>
          <p:spPr bwMode="auto">
            <a:xfrm rot="5400000" flipH="1" flipV="1">
              <a:off x="2753551" y="721889"/>
              <a:ext cx="456037" cy="284450"/>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cxnSp>
          <p:nvCxnSpPr>
            <p:cNvPr id="68" name="Connecteur droit avec flèche 67"/>
            <p:cNvCxnSpPr>
              <a:stCxn id="64" idx="7"/>
              <a:endCxn id="50" idx="3"/>
            </p:cNvCxnSpPr>
            <p:nvPr/>
          </p:nvCxnSpPr>
          <p:spPr bwMode="auto">
            <a:xfrm rot="5400000" flipH="1" flipV="1">
              <a:off x="2981687" y="278942"/>
              <a:ext cx="29237" cy="214397"/>
            </a:xfrm>
            <a:prstGeom prst="straightConnector1">
              <a:avLst/>
            </a:prstGeom>
            <a:ln w="19050">
              <a:solidFill>
                <a:srgbClr val="00B050"/>
              </a:solidFill>
              <a:tailEnd type="arrow"/>
            </a:ln>
          </p:spPr>
          <p:style>
            <a:lnRef idx="3">
              <a:schemeClr val="accent1"/>
            </a:lnRef>
            <a:fillRef idx="0">
              <a:schemeClr val="accent1"/>
            </a:fillRef>
            <a:effectRef idx="2">
              <a:schemeClr val="accent1"/>
            </a:effectRef>
            <a:fontRef idx="minor">
              <a:schemeClr val="tx1"/>
            </a:fontRef>
          </p:style>
        </p:cxnSp>
      </p:grpSp>
      <p:pic>
        <p:nvPicPr>
          <p:cNvPr id="69" name="city.wmv">
            <a:hlinkClick r:id="" action="ppaction://media"/>
          </p:cNvPr>
          <p:cNvPicPr>
            <a:picLocks noRot="1" noChangeAspect="1"/>
          </p:cNvPicPr>
          <p:nvPr>
            <a:videoFile r:link="rId1"/>
          </p:nvPr>
        </p:nvPicPr>
        <p:blipFill>
          <a:blip r:embed="rId9"/>
          <a:stretch>
            <a:fillRect/>
          </a:stretch>
        </p:blipFill>
        <p:spPr>
          <a:xfrm>
            <a:off x="6282510" y="3034233"/>
            <a:ext cx="2701470" cy="2026102"/>
          </a:xfrm>
          <a:prstGeom prst="rect">
            <a:avLst/>
          </a:prstGeom>
        </p:spPr>
      </p:pic>
      <p:pic>
        <p:nvPicPr>
          <p:cNvPr id="70" name="ctrl_cut.wmv">
            <a:hlinkClick r:id="" action="ppaction://media"/>
          </p:cNvPr>
          <p:cNvPicPr>
            <a:picLocks noRot="1" noChangeAspect="1"/>
          </p:cNvPicPr>
          <p:nvPr>
            <a:videoFile r:link="rId2"/>
          </p:nvPr>
        </p:nvPicPr>
        <p:blipFill>
          <a:blip r:embed="rId10"/>
          <a:stretch>
            <a:fillRect/>
          </a:stretch>
        </p:blipFill>
        <p:spPr>
          <a:xfrm>
            <a:off x="3190874" y="1658897"/>
            <a:ext cx="2791937" cy="20939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par>
                          <p:cTn id="17" fill="hold">
                            <p:stCondLst>
                              <p:cond delay="0"/>
                            </p:stCondLst>
                            <p:childTnLst>
                              <p:par>
                                <p:cTn id="18" presetID="1" presetClass="mediacall" presetSubtype="0" fill="hold" nodeType="afterEffect">
                                  <p:stCondLst>
                                    <p:cond delay="0"/>
                                  </p:stCondLst>
                                  <p:childTnLst>
                                    <p:cmd type="call" cmd="playFrom(0.0)">
                                      <p:cBhvr>
                                        <p:cTn id="19" dur="1" fill="hold"/>
                                        <p:tgtEl>
                                          <p:spTgt spid="70"/>
                                        </p:tgtEl>
                                      </p:cBhvr>
                                    </p:cmd>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9"/>
                                        </p:tgtEl>
                                        <p:attrNameLst>
                                          <p:attrName>style.visibility</p:attrName>
                                        </p:attrNameLst>
                                      </p:cBhvr>
                                      <p:to>
                                        <p:strVal val="visible"/>
                                      </p:to>
                                    </p:set>
                                  </p:childTnLst>
                                </p:cTn>
                              </p:par>
                            </p:childTnLst>
                          </p:cTn>
                        </p:par>
                        <p:par>
                          <p:cTn id="26" fill="hold">
                            <p:stCondLst>
                              <p:cond delay="0"/>
                            </p:stCondLst>
                            <p:childTnLst>
                              <p:par>
                                <p:cTn id="27" presetID="1" presetClass="mediacall" presetSubtype="0" fill="hold" nodeType="afterEffect">
                                  <p:stCondLst>
                                    <p:cond delay="0"/>
                                  </p:stCondLst>
                                  <p:childTnLst>
                                    <p:cmd type="call" cmd="playFrom(0.0)">
                                      <p:cBhvr>
                                        <p:cTn id="28" dur="1" fill="hold"/>
                                        <p:tgtEl>
                                          <p:spTgt spid="6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29" fill="hold" display="0">
                  <p:stCondLst>
                    <p:cond delay="indefinite"/>
                  </p:stCondLst>
                  <p:endCondLst>
                    <p:cond evt="onPrev" delay="0">
                      <p:tgtEl>
                        <p:sldTgt/>
                      </p:tgtEl>
                    </p:cond>
                  </p:endCondLst>
                </p:cTn>
                <p:tgtEl>
                  <p:spTgt spid="69"/>
                </p:tgtEl>
              </p:cMediaNode>
            </p:video>
            <p:video>
              <p:cMediaNode>
                <p:cTn id="30" fill="hold" display="0">
                  <p:stCondLst>
                    <p:cond delay="indefinite"/>
                  </p:stCondLst>
                  <p:endCondLst>
                    <p:cond evt="onPrev" delay="0">
                      <p:tgtEl>
                        <p:sldTgt/>
                      </p:tgtEl>
                    </p:cond>
                  </p:endCondLst>
                </p:cTn>
                <p:tgtEl>
                  <p:spTgt spid="70"/>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p:cNvSpPr>
            <a:spLocks noGrp="1"/>
          </p:cNvSpPr>
          <p:nvPr>
            <p:ph type="title"/>
          </p:nvPr>
        </p:nvSpPr>
        <p:spPr/>
        <p:txBody>
          <a:bodyPr/>
          <a:lstStyle/>
          <a:p>
            <a:r>
              <a:rPr lang="en-US" smtClean="0">
                <a:latin typeface="Arial" charset="0"/>
                <a:cs typeface="Arial" charset="0"/>
              </a:rPr>
              <a:t>Limitations</a:t>
            </a:r>
            <a:endParaRPr lang="fr-FR" smtClean="0">
              <a:latin typeface="Arial" charset="0"/>
              <a:cs typeface="Arial" charset="0"/>
            </a:endParaRPr>
          </a:p>
        </p:txBody>
      </p:sp>
      <p:pic>
        <p:nvPicPr>
          <p:cNvPr id="3" name="Image 2" descr="fig_lim3.png"/>
          <p:cNvPicPr>
            <a:picLocks noChangeAspect="1"/>
          </p:cNvPicPr>
          <p:nvPr/>
        </p:nvPicPr>
        <p:blipFill>
          <a:blip r:embed="rId2"/>
          <a:srcRect/>
          <a:stretch>
            <a:fillRect/>
          </a:stretch>
        </p:blipFill>
        <p:spPr bwMode="auto">
          <a:xfrm>
            <a:off x="6881813" y="0"/>
            <a:ext cx="2159000" cy="2798763"/>
          </a:xfrm>
          <a:prstGeom prst="rect">
            <a:avLst/>
          </a:prstGeom>
          <a:noFill/>
          <a:ln w="9525">
            <a:noFill/>
            <a:miter lim="800000"/>
            <a:headEnd/>
            <a:tailEnd/>
          </a:ln>
        </p:spPr>
      </p:pic>
      <p:pic>
        <p:nvPicPr>
          <p:cNvPr id="4" name="Image 3" descr="fig_lim2.png"/>
          <p:cNvPicPr>
            <a:picLocks noChangeAspect="1"/>
          </p:cNvPicPr>
          <p:nvPr/>
        </p:nvPicPr>
        <p:blipFill>
          <a:blip r:embed="rId3"/>
          <a:srcRect/>
          <a:stretch>
            <a:fillRect/>
          </a:stretch>
        </p:blipFill>
        <p:spPr bwMode="auto">
          <a:xfrm>
            <a:off x="2887663" y="3343275"/>
            <a:ext cx="3843337" cy="1800225"/>
          </a:xfrm>
          <a:prstGeom prst="rect">
            <a:avLst/>
          </a:prstGeom>
          <a:noFill/>
          <a:ln w="9525">
            <a:noFill/>
            <a:miter lim="800000"/>
            <a:headEnd/>
            <a:tailEnd/>
          </a:ln>
        </p:spPr>
      </p:pic>
      <p:pic>
        <p:nvPicPr>
          <p:cNvPr id="5" name="Image 4" descr="small_temple.png"/>
          <p:cNvPicPr>
            <a:picLocks noChangeAspect="1"/>
          </p:cNvPicPr>
          <p:nvPr/>
        </p:nvPicPr>
        <p:blipFill>
          <a:blip r:embed="rId4"/>
          <a:srcRect/>
          <a:stretch>
            <a:fillRect/>
          </a:stretch>
        </p:blipFill>
        <p:spPr bwMode="auto">
          <a:xfrm>
            <a:off x="133350" y="3343275"/>
            <a:ext cx="2603500" cy="1800225"/>
          </a:xfrm>
          <a:prstGeom prst="rect">
            <a:avLst/>
          </a:prstGeom>
          <a:noFill/>
          <a:ln w="57150">
            <a:solidFill>
              <a:srgbClr val="F02EA1"/>
            </a:solidFill>
            <a:miter lim="800000"/>
            <a:headEnd/>
            <a:tailEnd/>
          </a:ln>
        </p:spPr>
      </p:pic>
      <p:pic>
        <p:nvPicPr>
          <p:cNvPr id="6" name="Image 5" descr="tab_browndoor_1.jpg"/>
          <p:cNvPicPr>
            <a:picLocks noChangeAspect="1"/>
          </p:cNvPicPr>
          <p:nvPr/>
        </p:nvPicPr>
        <p:blipFill>
          <a:blip r:embed="rId5"/>
          <a:srcRect/>
          <a:stretch>
            <a:fillRect/>
          </a:stretch>
        </p:blipFill>
        <p:spPr bwMode="auto">
          <a:xfrm>
            <a:off x="6881813" y="2982913"/>
            <a:ext cx="2159000" cy="2160587"/>
          </a:xfrm>
          <a:prstGeom prst="rect">
            <a:avLst/>
          </a:prstGeom>
          <a:noFill/>
          <a:ln w="57150">
            <a:solidFill>
              <a:srgbClr val="F02EA1"/>
            </a:solidFill>
            <a:miter lim="800000"/>
            <a:headEnd/>
            <a:tailEnd/>
          </a:ln>
        </p:spPr>
      </p:pic>
      <p:sp>
        <p:nvSpPr>
          <p:cNvPr id="27655" name="ZoneTexte 7"/>
          <p:cNvSpPr txBox="1">
            <a:spLocks noChangeArrowheads="1"/>
          </p:cNvSpPr>
          <p:nvPr/>
        </p:nvSpPr>
        <p:spPr bwMode="auto">
          <a:xfrm>
            <a:off x="133350" y="846034"/>
            <a:ext cx="5314275" cy="954107"/>
          </a:xfrm>
          <a:prstGeom prst="rect">
            <a:avLst/>
          </a:prstGeom>
          <a:noFill/>
          <a:ln w="9525">
            <a:noFill/>
            <a:miter lim="800000"/>
            <a:headEnd/>
            <a:tailEnd/>
          </a:ln>
        </p:spPr>
        <p:txBody>
          <a:bodyPr wrap="none">
            <a:spAutoFit/>
          </a:bodyPr>
          <a:lstStyle/>
          <a:p>
            <a:r>
              <a:rPr lang="en-US" sz="2800" dirty="0"/>
              <a:t>Sometimes, </a:t>
            </a:r>
            <a:r>
              <a:rPr lang="en-US" sz="2800" dirty="0" smtClean="0"/>
              <a:t>path may not exist</a:t>
            </a:r>
            <a:endParaRPr lang="en-US" sz="2800" dirty="0"/>
          </a:p>
          <a:p>
            <a:r>
              <a:rPr lang="en-US" sz="2800" dirty="0"/>
              <a:t>  </a:t>
            </a:r>
            <a:r>
              <a:rPr lang="en-US" sz="2400" dirty="0"/>
              <a:t>too many constraints (edge pruning</a:t>
            </a:r>
            <a:r>
              <a:rPr lang="en-US" sz="2400" dirty="0" smtClean="0"/>
              <a:t>)</a:t>
            </a:r>
            <a:endParaRPr lang="en-US" sz="2400" dirty="0"/>
          </a:p>
        </p:txBody>
      </p:sp>
      <p:sp>
        <p:nvSpPr>
          <p:cNvPr id="9" name="ZoneTexte 8"/>
          <p:cNvSpPr txBox="1">
            <a:spLocks noChangeArrowheads="1"/>
          </p:cNvSpPr>
          <p:nvPr/>
        </p:nvSpPr>
        <p:spPr bwMode="auto">
          <a:xfrm>
            <a:off x="133350" y="2274888"/>
            <a:ext cx="6064250" cy="523875"/>
          </a:xfrm>
          <a:prstGeom prst="rect">
            <a:avLst/>
          </a:prstGeom>
          <a:noFill/>
          <a:ln w="9525">
            <a:noFill/>
            <a:miter lim="800000"/>
            <a:headEnd/>
            <a:tailEnd/>
          </a:ln>
        </p:spPr>
        <p:txBody>
          <a:bodyPr wrap="none">
            <a:spAutoFit/>
          </a:bodyPr>
          <a:lstStyle/>
          <a:p>
            <a:r>
              <a:rPr lang="en-US" sz="2800" dirty="0"/>
              <a:t>No horizontal/vertical auto-similarity</a:t>
            </a:r>
            <a:endParaRPr lang="fr-FR" sz="2800" dirty="0"/>
          </a:p>
        </p:txBody>
      </p:sp>
      <p:pic>
        <p:nvPicPr>
          <p:cNvPr id="149505" name="Picture 1"/>
          <p:cNvPicPr>
            <a:picLocks noChangeAspect="1" noChangeArrowheads="1"/>
          </p:cNvPicPr>
          <p:nvPr/>
        </p:nvPicPr>
        <p:blipFill>
          <a:blip r:embed="rId6"/>
          <a:srcRect/>
          <a:stretch>
            <a:fillRect/>
          </a:stretch>
        </p:blipFill>
        <p:spPr bwMode="auto">
          <a:xfrm>
            <a:off x="2736850" y="2081300"/>
            <a:ext cx="3319463" cy="252394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49505"/>
                                        </p:tgtEl>
                                        <p:attrNameLst>
                                          <p:attrName>style.visibility</p:attrName>
                                        </p:attrNameLst>
                                      </p:cBhvr>
                                      <p:to>
                                        <p:strVal val="hidden"/>
                                      </p:to>
                                    </p:set>
                                  </p:childTnLst>
                                </p:cTn>
                              </p:par>
                            </p:childTnLst>
                          </p:cTn>
                        </p:par>
                        <p:par>
                          <p:cTn id="9" fill="hold">
                            <p:stCondLst>
                              <p:cond delay="0"/>
                            </p:stCondLst>
                            <p:childTnLst>
                              <p:par>
                                <p:cTn id="10" presetID="1" presetClass="entr" presetSubtype="0" fill="hold" nodeType="afterEffect">
                                  <p:stCondLst>
                                    <p:cond delay="500"/>
                                  </p:stCondLst>
                                  <p:childTnLst>
                                    <p:set>
                                      <p:cBhvr>
                                        <p:cTn id="11" dur="1" fill="hold">
                                          <p:stCondLst>
                                            <p:cond delay="0"/>
                                          </p:stCondLst>
                                        </p:cTn>
                                        <p:tgtEl>
                                          <p:spTgt spid="5"/>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nodeType="afterEffect">
                                  <p:stCondLst>
                                    <p:cond delay="1500"/>
                                  </p:stCondLst>
                                  <p:childTnLst>
                                    <p:set>
                                      <p:cBhvr>
                                        <p:cTn id="17" dur="1" fill="hold">
                                          <p:stCondLst>
                                            <p:cond delay="0"/>
                                          </p:stCondLst>
                                        </p:cTn>
                                        <p:tgtEl>
                                          <p:spTgt spid="6"/>
                                        </p:tgtEl>
                                        <p:attrNameLst>
                                          <p:attrName>style.visibility</p:attrName>
                                        </p:attrNameLst>
                                      </p:cBhvr>
                                      <p:to>
                                        <p:strVal val="visible"/>
                                      </p:to>
                                    </p:set>
                                  </p:childTnLst>
                                </p:cTn>
                              </p:par>
                            </p:childTnLst>
                          </p:cTn>
                        </p:par>
                        <p:par>
                          <p:cTn id="18" fill="hold">
                            <p:stCondLst>
                              <p:cond delay="2000"/>
                            </p:stCondLst>
                            <p:childTnLst>
                              <p:par>
                                <p:cTn id="19" presetID="1"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Acknowledgements and credits</a:t>
            </a:r>
            <a:endParaRPr lang="en-US" dirty="0"/>
          </a:p>
        </p:txBody>
      </p:sp>
      <p:sp>
        <p:nvSpPr>
          <p:cNvPr id="3" name="Espace réservé du contenu 2"/>
          <p:cNvSpPr>
            <a:spLocks noGrp="1"/>
          </p:cNvSpPr>
          <p:nvPr>
            <p:ph idx="1"/>
          </p:nvPr>
        </p:nvSpPr>
        <p:spPr>
          <a:xfrm>
            <a:off x="249238" y="659130"/>
            <a:ext cx="7227459" cy="4378110"/>
          </a:xfrm>
        </p:spPr>
        <p:txBody>
          <a:bodyPr/>
          <a:lstStyle/>
          <a:p>
            <a:pPr marL="0">
              <a:spcBef>
                <a:spcPts val="1200"/>
              </a:spcBef>
            </a:pPr>
            <a:r>
              <a:rPr lang="en-US" sz="2400" dirty="0" smtClean="0"/>
              <a:t>ANR SIMILAR-CITIES</a:t>
            </a:r>
          </a:p>
          <a:p>
            <a:pPr marL="0">
              <a:spcBef>
                <a:spcPts val="1200"/>
              </a:spcBef>
            </a:pPr>
            <a:r>
              <a:rPr lang="en-US" sz="2400" dirty="0" smtClean="0"/>
              <a:t>ERC </a:t>
            </a:r>
            <a:r>
              <a:rPr lang="en-US" sz="2400" dirty="0" err="1" smtClean="0"/>
              <a:t>GoodShape</a:t>
            </a:r>
            <a:endParaRPr lang="en-US" sz="2400" dirty="0" smtClean="0"/>
          </a:p>
          <a:p>
            <a:pPr marL="0">
              <a:spcBef>
                <a:spcPts val="0"/>
              </a:spcBef>
            </a:pPr>
            <a:endParaRPr lang="fr-FR" sz="1600" dirty="0" smtClean="0"/>
          </a:p>
          <a:p>
            <a:pPr marL="0">
              <a:spcBef>
                <a:spcPts val="1200"/>
              </a:spcBef>
            </a:pPr>
            <a:r>
              <a:rPr lang="fr-FR" sz="2400" dirty="0" smtClean="0"/>
              <a:t>Centre Scientifique et Technique du Bâtiment</a:t>
            </a:r>
            <a:endParaRPr lang="fr-FR" sz="1600" dirty="0" smtClean="0">
              <a:hlinkClick r:id="rId3"/>
            </a:endParaRPr>
          </a:p>
          <a:p>
            <a:pPr marL="0">
              <a:spcBef>
                <a:spcPts val="1200"/>
              </a:spcBef>
            </a:pPr>
            <a:r>
              <a:rPr lang="fr-FR" sz="2400" dirty="0" smtClean="0"/>
              <a:t>www.philipk.net</a:t>
            </a:r>
            <a:endParaRPr lang="fr-FR" sz="2400" dirty="0" smtClean="0">
              <a:hlinkClick r:id="rId4"/>
            </a:endParaRPr>
          </a:p>
          <a:p>
            <a:pPr marL="0">
              <a:spcBef>
                <a:spcPts val="1200"/>
              </a:spcBef>
            </a:pPr>
            <a:r>
              <a:rPr lang="fr-FR" sz="2400" dirty="0" smtClean="0"/>
              <a:t>www.cgtextures.com</a:t>
            </a:r>
          </a:p>
          <a:p>
            <a:pPr marL="0">
              <a:spcBef>
                <a:spcPts val="1200"/>
              </a:spcBef>
            </a:pPr>
            <a:r>
              <a:rPr lang="fr-FR" sz="2400" dirty="0" smtClean="0"/>
              <a:t>Denise Schwab, </a:t>
            </a:r>
            <a:r>
              <a:rPr lang="fr-FR" sz="2400" dirty="0" err="1" smtClean="0"/>
              <a:t>Asmodai</a:t>
            </a:r>
            <a:r>
              <a:rPr lang="fr-FR" sz="2400" dirty="0" smtClean="0"/>
              <a:t> Tabun</a:t>
            </a:r>
            <a:endParaRPr lang="fr-FR" sz="1400" dirty="0" smtClean="0"/>
          </a:p>
          <a:p>
            <a:pPr marL="0">
              <a:spcBef>
                <a:spcPts val="1200"/>
              </a:spcBef>
            </a:pPr>
            <a:r>
              <a:rPr lang="fr-FR" sz="2400" dirty="0" err="1" smtClean="0"/>
              <a:t>Flickr</a:t>
            </a:r>
            <a:r>
              <a:rPr lang="fr-FR" sz="2400" dirty="0" smtClean="0"/>
              <a:t> user </a:t>
            </a:r>
            <a:r>
              <a:rPr lang="fr-FR" sz="2400" i="1" dirty="0" err="1" smtClean="0"/>
              <a:t>Sevenbrane</a:t>
            </a:r>
            <a:endParaRPr lang="fr-FR" sz="2400" i="1" dirty="0" smtClean="0"/>
          </a:p>
          <a:p>
            <a:pPr marL="0">
              <a:spcBef>
                <a:spcPts val="1200"/>
              </a:spcBef>
            </a:pPr>
            <a:r>
              <a:rPr lang="fr-FR" sz="2400" dirty="0" smtClean="0"/>
              <a:t>Olivier Teboul (ECP </a:t>
            </a:r>
            <a:r>
              <a:rPr lang="fr-FR" sz="2400" dirty="0" err="1" smtClean="0"/>
              <a:t>Facades</a:t>
            </a:r>
            <a:r>
              <a:rPr lang="fr-FR" sz="2400" dirty="0" smtClean="0"/>
              <a:t> </a:t>
            </a:r>
            <a:r>
              <a:rPr lang="fr-FR" sz="2400" dirty="0" err="1" smtClean="0"/>
              <a:t>Database</a:t>
            </a:r>
            <a:r>
              <a:rPr lang="fr-FR" sz="2400" dirty="0" smtClean="0"/>
              <a:t>)</a:t>
            </a:r>
          </a:p>
          <a:p>
            <a:pPr marL="0">
              <a:spcBef>
                <a:spcPts val="0"/>
              </a:spcBef>
              <a:buNone/>
            </a:pPr>
            <a:endParaRPr lang="en-US" sz="2400" dirty="0"/>
          </a:p>
        </p:txBody>
      </p:sp>
      <p:pic>
        <p:nvPicPr>
          <p:cNvPr id="4" name="Picture 2" descr="C:\SLEFEBVR\INRIA\PROJECTS\TexResize\textures\small.2_-_Petit_Juas-DSC_176-00.png"/>
          <p:cNvPicPr>
            <a:picLocks noChangeAspect="1" noChangeArrowheads="1"/>
          </p:cNvPicPr>
          <p:nvPr/>
        </p:nvPicPr>
        <p:blipFill>
          <a:blip r:embed="rId5" cstate="print"/>
          <a:srcRect/>
          <a:stretch>
            <a:fillRect/>
          </a:stretch>
        </p:blipFill>
        <p:spPr bwMode="auto">
          <a:xfrm>
            <a:off x="7953514" y="1850066"/>
            <a:ext cx="501823" cy="437382"/>
          </a:xfrm>
          <a:prstGeom prst="rect">
            <a:avLst/>
          </a:prstGeom>
          <a:noFill/>
        </p:spPr>
      </p:pic>
      <p:pic>
        <p:nvPicPr>
          <p:cNvPr id="5" name="Picture 3" descr="C:\SLEFEBVR\INRIA\PROJECTS\TexResize\textures\cgt_BuildingsHouseOld0062_S.jpg"/>
          <p:cNvPicPr>
            <a:picLocks noChangeAspect="1" noChangeArrowheads="1"/>
          </p:cNvPicPr>
          <p:nvPr/>
        </p:nvPicPr>
        <p:blipFill>
          <a:blip r:embed="rId6" cstate="print"/>
          <a:srcRect/>
          <a:stretch>
            <a:fillRect/>
          </a:stretch>
        </p:blipFill>
        <p:spPr bwMode="auto">
          <a:xfrm>
            <a:off x="7373678" y="2848388"/>
            <a:ext cx="579836" cy="499467"/>
          </a:xfrm>
          <a:prstGeom prst="rect">
            <a:avLst/>
          </a:prstGeom>
          <a:noFill/>
        </p:spPr>
      </p:pic>
      <p:pic>
        <p:nvPicPr>
          <p:cNvPr id="6" name="Picture 4" descr="C:\SLEFEBVR\INRIA\PROJECTS\TexResize\textures\doom_comp_8.jpg"/>
          <p:cNvPicPr>
            <a:picLocks noChangeAspect="1" noChangeArrowheads="1"/>
          </p:cNvPicPr>
          <p:nvPr/>
        </p:nvPicPr>
        <p:blipFill>
          <a:blip r:embed="rId7" cstate="print"/>
          <a:srcRect/>
          <a:stretch>
            <a:fillRect/>
          </a:stretch>
        </p:blipFill>
        <p:spPr bwMode="auto">
          <a:xfrm>
            <a:off x="7373678" y="2356028"/>
            <a:ext cx="460557" cy="429596"/>
          </a:xfrm>
          <a:prstGeom prst="rect">
            <a:avLst/>
          </a:prstGeom>
          <a:noFill/>
        </p:spPr>
      </p:pic>
      <p:pic>
        <p:nvPicPr>
          <p:cNvPr id="7" name="Picture 5" descr="C:\SLEFEBVR\INRIA\PROJECTS\TexResize\textures\pkw_wall04l.jpg"/>
          <p:cNvPicPr>
            <a:picLocks noChangeAspect="1" noChangeArrowheads="1"/>
          </p:cNvPicPr>
          <p:nvPr/>
        </p:nvPicPr>
        <p:blipFill>
          <a:blip r:embed="rId8" cstate="print"/>
          <a:srcRect/>
          <a:stretch>
            <a:fillRect/>
          </a:stretch>
        </p:blipFill>
        <p:spPr bwMode="auto">
          <a:xfrm>
            <a:off x="7967058" y="3471904"/>
            <a:ext cx="524182" cy="468650"/>
          </a:xfrm>
          <a:prstGeom prst="rect">
            <a:avLst/>
          </a:prstGeom>
          <a:noFill/>
        </p:spPr>
      </p:pic>
      <p:pic>
        <p:nvPicPr>
          <p:cNvPr id="8" name="Picture 6" descr="C:\SLEFEBVR\INRIA\PROJECTS\TexResize\textures\small.2_-_Petit_Juas_1-DSC_162-00.png"/>
          <p:cNvPicPr>
            <a:picLocks noChangeAspect="1" noChangeArrowheads="1"/>
          </p:cNvPicPr>
          <p:nvPr/>
        </p:nvPicPr>
        <p:blipFill>
          <a:blip r:embed="rId9" cstate="print"/>
          <a:srcRect/>
          <a:stretch>
            <a:fillRect/>
          </a:stretch>
        </p:blipFill>
        <p:spPr bwMode="auto">
          <a:xfrm>
            <a:off x="7373678" y="1850066"/>
            <a:ext cx="501823" cy="437382"/>
          </a:xfrm>
          <a:prstGeom prst="rect">
            <a:avLst/>
          </a:prstGeom>
          <a:noFill/>
        </p:spPr>
      </p:pic>
      <p:pic>
        <p:nvPicPr>
          <p:cNvPr id="9" name="Picture 7"/>
          <p:cNvPicPr>
            <a:picLocks noChangeAspect="1" noChangeArrowheads="1"/>
          </p:cNvPicPr>
          <p:nvPr/>
        </p:nvPicPr>
        <p:blipFill>
          <a:blip r:embed="rId10" cstate="print"/>
          <a:srcRect l="852" t="7197" r="69461" b="4545"/>
          <a:stretch>
            <a:fillRect/>
          </a:stretch>
        </p:blipFill>
        <p:spPr bwMode="auto">
          <a:xfrm>
            <a:off x="7373678" y="4545140"/>
            <a:ext cx="425473" cy="495672"/>
          </a:xfrm>
          <a:prstGeom prst="rect">
            <a:avLst/>
          </a:prstGeom>
          <a:noFill/>
          <a:ln w="9525">
            <a:noFill/>
            <a:miter lim="800000"/>
            <a:headEnd/>
            <a:tailEnd/>
          </a:ln>
        </p:spPr>
      </p:pic>
      <p:pic>
        <p:nvPicPr>
          <p:cNvPr id="10" name="Picture 7"/>
          <p:cNvPicPr>
            <a:picLocks noChangeAspect="1" noChangeArrowheads="1"/>
          </p:cNvPicPr>
          <p:nvPr/>
        </p:nvPicPr>
        <p:blipFill>
          <a:blip r:embed="rId10" cstate="print"/>
          <a:srcRect l="68607" t="7576" r="1422" b="4545"/>
          <a:stretch>
            <a:fillRect/>
          </a:stretch>
        </p:blipFill>
        <p:spPr bwMode="auto">
          <a:xfrm>
            <a:off x="7888049" y="4543696"/>
            <a:ext cx="425472" cy="493544"/>
          </a:xfrm>
          <a:prstGeom prst="rect">
            <a:avLst/>
          </a:prstGeom>
          <a:noFill/>
          <a:ln w="9525">
            <a:noFill/>
            <a:miter lim="800000"/>
            <a:headEnd/>
            <a:tailEnd/>
          </a:ln>
        </p:spPr>
      </p:pic>
      <p:pic>
        <p:nvPicPr>
          <p:cNvPr id="11" name="Picture 7"/>
          <p:cNvPicPr>
            <a:picLocks noChangeAspect="1" noChangeArrowheads="1"/>
          </p:cNvPicPr>
          <p:nvPr/>
        </p:nvPicPr>
        <p:blipFill>
          <a:blip r:embed="rId10" cstate="print"/>
          <a:srcRect l="34516" t="7576" r="35513" b="4167"/>
          <a:stretch>
            <a:fillRect/>
          </a:stretch>
        </p:blipFill>
        <p:spPr bwMode="auto">
          <a:xfrm>
            <a:off x="8014683" y="2848388"/>
            <a:ext cx="468650" cy="523040"/>
          </a:xfrm>
          <a:prstGeom prst="rect">
            <a:avLst/>
          </a:prstGeom>
          <a:noFill/>
          <a:ln w="9525">
            <a:noFill/>
            <a:miter lim="800000"/>
            <a:headEnd/>
            <a:tailEnd/>
          </a:ln>
        </p:spPr>
      </p:pic>
      <p:pic>
        <p:nvPicPr>
          <p:cNvPr id="12" name="Picture 8" descr="C:\TEMP\TexResize\video\images\2.graph.png"/>
          <p:cNvPicPr>
            <a:picLocks noChangeAspect="1" noChangeArrowheads="1"/>
          </p:cNvPicPr>
          <p:nvPr/>
        </p:nvPicPr>
        <p:blipFill>
          <a:blip r:embed="rId11" cstate="print"/>
          <a:srcRect l="8699" t="26163" r="73329" b="27993"/>
          <a:stretch>
            <a:fillRect/>
          </a:stretch>
        </p:blipFill>
        <p:spPr bwMode="auto">
          <a:xfrm>
            <a:off x="8384901" y="4537092"/>
            <a:ext cx="348587" cy="500148"/>
          </a:xfrm>
          <a:prstGeom prst="rect">
            <a:avLst/>
          </a:prstGeom>
          <a:noFill/>
        </p:spPr>
      </p:pic>
      <p:pic>
        <p:nvPicPr>
          <p:cNvPr id="13" name="Picture 9" descr="C:\SLEFEBVR\INRIA\PROJECTS\TexResize\textures\small.doom_door01.jpg"/>
          <p:cNvPicPr>
            <a:picLocks noChangeAspect="1" noChangeArrowheads="1"/>
          </p:cNvPicPr>
          <p:nvPr/>
        </p:nvPicPr>
        <p:blipFill>
          <a:blip r:embed="rId12" cstate="print"/>
          <a:srcRect/>
          <a:stretch>
            <a:fillRect/>
          </a:stretch>
        </p:blipFill>
        <p:spPr bwMode="auto">
          <a:xfrm>
            <a:off x="7891488" y="2356872"/>
            <a:ext cx="462989" cy="431864"/>
          </a:xfrm>
          <a:prstGeom prst="rect">
            <a:avLst/>
          </a:prstGeom>
          <a:noFill/>
        </p:spPr>
      </p:pic>
      <p:pic>
        <p:nvPicPr>
          <p:cNvPr id="14" name="Picture 5" descr="C:\SLEFEBVR\BUILDS\TexResize\textures\mandala-celte-enluminure-Denise.png"/>
          <p:cNvPicPr>
            <a:picLocks noChangeAspect="1" noChangeArrowheads="1"/>
          </p:cNvPicPr>
          <p:nvPr/>
        </p:nvPicPr>
        <p:blipFill>
          <a:blip r:embed="rId13"/>
          <a:srcRect/>
          <a:stretch>
            <a:fillRect/>
          </a:stretch>
        </p:blipFill>
        <p:spPr bwMode="auto">
          <a:xfrm>
            <a:off x="7374228" y="3417479"/>
            <a:ext cx="522136" cy="523075"/>
          </a:xfrm>
          <a:prstGeom prst="rect">
            <a:avLst/>
          </a:prstGeom>
          <a:noFill/>
          <a:ln w="76200">
            <a:noFill/>
          </a:ln>
        </p:spPr>
      </p:pic>
      <p:pic>
        <p:nvPicPr>
          <p:cNvPr id="15" name="Image 14" descr="small_temple.png"/>
          <p:cNvPicPr>
            <a:picLocks noChangeAspect="1"/>
          </p:cNvPicPr>
          <p:nvPr/>
        </p:nvPicPr>
        <p:blipFill>
          <a:blip r:embed="rId14"/>
          <a:srcRect/>
          <a:stretch>
            <a:fillRect/>
          </a:stretch>
        </p:blipFill>
        <p:spPr bwMode="auto">
          <a:xfrm>
            <a:off x="7368938" y="4022321"/>
            <a:ext cx="645745" cy="446509"/>
          </a:xfrm>
          <a:prstGeom prst="rect">
            <a:avLst/>
          </a:prstGeom>
          <a:noFill/>
          <a:ln w="57150">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1600" y="2273300"/>
            <a:ext cx="8816975" cy="514350"/>
          </a:xfrm>
        </p:spPr>
        <p:txBody>
          <a:bodyPr/>
          <a:lstStyle/>
          <a:p>
            <a:pPr algn="ctr"/>
            <a:r>
              <a:rPr lang="en-US" dirty="0" smtClean="0"/>
              <a:t>Thank you</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itre 1"/>
          <p:cNvSpPr>
            <a:spLocks noGrp="1"/>
          </p:cNvSpPr>
          <p:nvPr>
            <p:ph type="title"/>
          </p:nvPr>
        </p:nvSpPr>
        <p:spPr>
          <a:xfrm>
            <a:off x="457200" y="0"/>
            <a:ext cx="8229600" cy="857250"/>
          </a:xfrm>
        </p:spPr>
        <p:txBody>
          <a:bodyPr/>
          <a:lstStyle/>
          <a:p>
            <a:r>
              <a:rPr lang="en-US" smtClean="0">
                <a:latin typeface="Arial" charset="0"/>
                <a:cs typeface="Arial" charset="0"/>
              </a:rPr>
              <a:t>Texture synthesis, retargetting</a:t>
            </a:r>
          </a:p>
        </p:txBody>
      </p:sp>
      <p:sp>
        <p:nvSpPr>
          <p:cNvPr id="7171" name="Espace réservé du contenu 2"/>
          <p:cNvSpPr>
            <a:spLocks noGrp="1"/>
          </p:cNvSpPr>
          <p:nvPr>
            <p:ph idx="1"/>
          </p:nvPr>
        </p:nvSpPr>
        <p:spPr>
          <a:xfrm>
            <a:off x="457200" y="960994"/>
            <a:ext cx="7665720" cy="3394075"/>
          </a:xfrm>
        </p:spPr>
        <p:txBody>
          <a:bodyPr/>
          <a:lstStyle/>
          <a:p>
            <a:r>
              <a:rPr lang="en-US" dirty="0" smtClean="0">
                <a:latin typeface="Arial" charset="0"/>
                <a:ea typeface="ＭＳ Ｐゴシック" pitchFamily="-112" charset="-128"/>
                <a:cs typeface="Arial" charset="0"/>
              </a:rPr>
              <a:t>By example texture synthesis </a:t>
            </a:r>
          </a:p>
          <a:p>
            <a:pPr>
              <a:buNone/>
            </a:pPr>
            <a:r>
              <a:rPr lang="en-US" sz="1600" dirty="0" smtClean="0">
                <a:solidFill>
                  <a:schemeClr val="tx2">
                    <a:lumMod val="60000"/>
                    <a:lumOff val="40000"/>
                  </a:schemeClr>
                </a:solidFill>
                <a:latin typeface="Arial" charset="0"/>
                <a:ea typeface="ＭＳ Ｐゴシック" pitchFamily="-112" charset="-128"/>
                <a:cs typeface="Arial" charset="0"/>
              </a:rPr>
              <a:t>	[Wei and </a:t>
            </a:r>
            <a:r>
              <a:rPr lang="en-US" sz="1600" dirty="0" err="1" smtClean="0">
                <a:solidFill>
                  <a:schemeClr val="tx2">
                    <a:lumMod val="60000"/>
                    <a:lumOff val="40000"/>
                  </a:schemeClr>
                </a:solidFill>
                <a:latin typeface="Arial" charset="0"/>
                <a:ea typeface="ＭＳ Ｐゴシック" pitchFamily="-112" charset="-128"/>
                <a:cs typeface="Arial" charset="0"/>
              </a:rPr>
              <a:t>Levoy</a:t>
            </a:r>
            <a:r>
              <a:rPr lang="en-US" sz="1600" dirty="0" smtClean="0">
                <a:solidFill>
                  <a:schemeClr val="tx2">
                    <a:lumMod val="60000"/>
                    <a:lumOff val="40000"/>
                  </a:schemeClr>
                </a:solidFill>
                <a:latin typeface="Arial" charset="0"/>
                <a:ea typeface="ＭＳ Ｐゴシック" pitchFamily="-112" charset="-128"/>
                <a:cs typeface="Arial" charset="0"/>
              </a:rPr>
              <a:t> 2001, </a:t>
            </a:r>
            <a:r>
              <a:rPr lang="en-US" sz="1600" dirty="0" err="1" smtClean="0">
                <a:solidFill>
                  <a:schemeClr val="tx2">
                    <a:lumMod val="60000"/>
                    <a:lumOff val="40000"/>
                  </a:schemeClr>
                </a:solidFill>
                <a:latin typeface="Arial" charset="0"/>
                <a:ea typeface="ＭＳ Ｐゴシック" pitchFamily="-112" charset="-128"/>
                <a:cs typeface="Arial" charset="0"/>
              </a:rPr>
              <a:t>Efros</a:t>
            </a:r>
            <a:r>
              <a:rPr lang="en-US" sz="1600" dirty="0" smtClean="0">
                <a:solidFill>
                  <a:schemeClr val="tx2">
                    <a:lumMod val="60000"/>
                    <a:lumOff val="40000"/>
                  </a:schemeClr>
                </a:solidFill>
                <a:latin typeface="Arial" charset="0"/>
                <a:ea typeface="ＭＳ Ｐゴシック" pitchFamily="-112" charset="-128"/>
                <a:cs typeface="Arial" charset="0"/>
              </a:rPr>
              <a:t> and Freeman 2001, …]</a:t>
            </a:r>
          </a:p>
          <a:p>
            <a:pPr lvl="1"/>
            <a:r>
              <a:rPr lang="en-US" dirty="0" smtClean="0">
                <a:latin typeface="Arial" charset="0"/>
                <a:ea typeface="ＭＳ Ｐゴシック" pitchFamily="-112" charset="-128"/>
                <a:cs typeface="Arial" charset="0"/>
              </a:rPr>
              <a:t>On the fly </a:t>
            </a:r>
            <a:r>
              <a:rPr lang="en-US" sz="1600" dirty="0" smtClean="0">
                <a:solidFill>
                  <a:schemeClr val="tx2">
                    <a:lumMod val="60000"/>
                    <a:lumOff val="40000"/>
                  </a:schemeClr>
                </a:solidFill>
                <a:latin typeface="Arial" charset="0"/>
                <a:ea typeface="ＭＳ Ｐゴシック" pitchFamily="-112" charset="-128"/>
                <a:cs typeface="Arial" charset="0"/>
              </a:rPr>
              <a:t>[Lefebvre and Hoppe 2005]</a:t>
            </a:r>
            <a:endParaRPr lang="en-US" sz="1800" dirty="0" smtClean="0">
              <a:solidFill>
                <a:schemeClr val="tx2">
                  <a:lumMod val="60000"/>
                  <a:lumOff val="40000"/>
                </a:schemeClr>
              </a:solidFill>
              <a:latin typeface="Arial" charset="0"/>
              <a:ea typeface="ＭＳ Ｐゴシック" pitchFamily="-112" charset="-128"/>
              <a:cs typeface="Arial" charset="0"/>
            </a:endParaRPr>
          </a:p>
          <a:p>
            <a:pPr lvl="1"/>
            <a:r>
              <a:rPr lang="en-US" dirty="0" smtClean="0">
                <a:latin typeface="Arial" charset="0"/>
                <a:ea typeface="ＭＳ Ｐゴシック" pitchFamily="-112" charset="-128"/>
                <a:cs typeface="Arial" charset="0"/>
              </a:rPr>
              <a:t>Limited to stochastic textures</a:t>
            </a:r>
          </a:p>
          <a:p>
            <a:endParaRPr lang="en-US" sz="1100" dirty="0" smtClean="0">
              <a:latin typeface="Arial" charset="0"/>
              <a:ea typeface="ＭＳ Ｐゴシック" pitchFamily="-112" charset="-128"/>
              <a:cs typeface="Arial" charset="0"/>
            </a:endParaRPr>
          </a:p>
          <a:p>
            <a:r>
              <a:rPr lang="en-US" dirty="0" err="1" smtClean="0">
                <a:latin typeface="Arial" charset="0"/>
                <a:ea typeface="ＭＳ Ｐゴシック" pitchFamily="-112" charset="-128"/>
                <a:cs typeface="Arial" charset="0"/>
              </a:rPr>
              <a:t>Retargetting</a:t>
            </a:r>
            <a:r>
              <a:rPr lang="en-US" dirty="0" smtClean="0">
                <a:latin typeface="Arial" charset="0"/>
                <a:ea typeface="ＭＳ Ｐゴシック" pitchFamily="-112" charset="-128"/>
                <a:cs typeface="Arial" charset="0"/>
              </a:rPr>
              <a:t>, summarization, reshuffling </a:t>
            </a:r>
          </a:p>
          <a:p>
            <a:pPr>
              <a:buNone/>
            </a:pPr>
            <a:r>
              <a:rPr lang="en-US" sz="1600" dirty="0" smtClean="0">
                <a:solidFill>
                  <a:schemeClr val="tx2">
                    <a:lumMod val="60000"/>
                    <a:lumOff val="40000"/>
                  </a:schemeClr>
                </a:solidFill>
                <a:latin typeface="Arial" charset="0"/>
                <a:ea typeface="ＭＳ Ｐゴシック" pitchFamily="-112" charset="-128"/>
                <a:cs typeface="Arial" charset="0"/>
              </a:rPr>
              <a:t>             [</a:t>
            </a:r>
            <a:r>
              <a:rPr lang="en-US" sz="1600" dirty="0" err="1" smtClean="0">
                <a:solidFill>
                  <a:schemeClr val="tx2">
                    <a:lumMod val="60000"/>
                    <a:lumOff val="40000"/>
                  </a:schemeClr>
                </a:solidFill>
                <a:latin typeface="Arial" charset="0"/>
                <a:ea typeface="ＭＳ Ｐゴシック" pitchFamily="-112" charset="-128"/>
                <a:cs typeface="Arial" charset="0"/>
              </a:rPr>
              <a:t>Avidan</a:t>
            </a:r>
            <a:r>
              <a:rPr lang="en-US" sz="1600" dirty="0" smtClean="0">
                <a:solidFill>
                  <a:schemeClr val="tx2">
                    <a:lumMod val="60000"/>
                    <a:lumOff val="40000"/>
                  </a:schemeClr>
                </a:solidFill>
                <a:latin typeface="Arial" charset="0"/>
                <a:ea typeface="ＭＳ Ｐゴシック" pitchFamily="-112" charset="-128"/>
                <a:cs typeface="Arial" charset="0"/>
              </a:rPr>
              <a:t> and Shamir 2007, </a:t>
            </a:r>
            <a:r>
              <a:rPr lang="en-US" sz="1600" dirty="0" err="1" smtClean="0">
                <a:solidFill>
                  <a:schemeClr val="tx2">
                    <a:lumMod val="60000"/>
                    <a:lumOff val="40000"/>
                  </a:schemeClr>
                </a:solidFill>
                <a:latin typeface="Arial" charset="0"/>
                <a:ea typeface="ＭＳ Ｐゴシック" pitchFamily="-112" charset="-128"/>
                <a:cs typeface="Arial" charset="0"/>
              </a:rPr>
              <a:t>Simakov</a:t>
            </a:r>
            <a:r>
              <a:rPr lang="en-US" sz="1600" dirty="0" smtClean="0">
                <a:solidFill>
                  <a:schemeClr val="tx2">
                    <a:lumMod val="60000"/>
                    <a:lumOff val="40000"/>
                  </a:schemeClr>
                </a:solidFill>
                <a:latin typeface="Arial" charset="0"/>
                <a:ea typeface="ＭＳ Ｐゴシック" pitchFamily="-112" charset="-128"/>
                <a:cs typeface="Arial" charset="0"/>
              </a:rPr>
              <a:t> et al. 2008,…]</a:t>
            </a:r>
            <a:endParaRPr lang="en-US" sz="2400" dirty="0" smtClean="0">
              <a:solidFill>
                <a:schemeClr val="tx2">
                  <a:lumMod val="60000"/>
                  <a:lumOff val="40000"/>
                </a:schemeClr>
              </a:solidFill>
              <a:latin typeface="Arial" charset="0"/>
              <a:ea typeface="ＭＳ Ｐゴシック" pitchFamily="-112" charset="-128"/>
              <a:cs typeface="Arial" charset="0"/>
            </a:endParaRPr>
          </a:p>
          <a:p>
            <a:pPr lvl="1"/>
            <a:r>
              <a:rPr lang="en-US" dirty="0" smtClean="0">
                <a:latin typeface="Arial" charset="0"/>
                <a:ea typeface="ＭＳ Ｐゴシック" pitchFamily="-112" charset="-128"/>
                <a:cs typeface="Arial" charset="0"/>
              </a:rPr>
              <a:t>High quality</a:t>
            </a:r>
          </a:p>
          <a:p>
            <a:pPr lvl="1"/>
            <a:r>
              <a:rPr lang="en-US" dirty="0" smtClean="0">
                <a:latin typeface="Arial" charset="0"/>
                <a:ea typeface="ＭＳ Ｐゴシック" pitchFamily="-112" charset="-128"/>
                <a:cs typeface="Arial" charset="0"/>
              </a:rPr>
              <a:t>Pre-computed: One image per surface</a:t>
            </a:r>
          </a:p>
        </p:txBody>
      </p:sp>
      <p:grpSp>
        <p:nvGrpSpPr>
          <p:cNvPr id="8" name="Groupe 7"/>
          <p:cNvGrpSpPr/>
          <p:nvPr/>
        </p:nvGrpSpPr>
        <p:grpSpPr>
          <a:xfrm>
            <a:off x="6267450" y="1205640"/>
            <a:ext cx="2635250" cy="1293813"/>
            <a:chOff x="6267450" y="1205640"/>
            <a:chExt cx="2635250" cy="1293813"/>
          </a:xfrm>
        </p:grpSpPr>
        <p:pic>
          <p:nvPicPr>
            <p:cNvPr id="4" name="Picture 10" descr="compare_fmap_S19_fmap_dist"/>
            <p:cNvPicPr>
              <a:picLocks noChangeAspect="1" noChangeArrowheads="1"/>
            </p:cNvPicPr>
            <p:nvPr/>
          </p:nvPicPr>
          <p:blipFill>
            <a:blip r:embed="rId3"/>
            <a:srcRect/>
            <a:stretch>
              <a:fillRect/>
            </a:stretch>
          </p:blipFill>
          <p:spPr bwMode="auto">
            <a:xfrm>
              <a:off x="7608888" y="1205640"/>
              <a:ext cx="1293812" cy="1293813"/>
            </a:xfrm>
            <a:prstGeom prst="rect">
              <a:avLst/>
            </a:prstGeom>
            <a:noFill/>
            <a:ln w="9525">
              <a:noFill/>
              <a:miter lim="800000"/>
              <a:headEnd/>
              <a:tailEnd/>
            </a:ln>
          </p:spPr>
        </p:pic>
        <p:pic>
          <p:nvPicPr>
            <p:cNvPr id="5" name="Picture 12" descr="compare_fmap_S19_fmap_dist"/>
            <p:cNvPicPr>
              <a:picLocks noChangeAspect="1" noChangeArrowheads="1"/>
            </p:cNvPicPr>
            <p:nvPr/>
          </p:nvPicPr>
          <p:blipFill>
            <a:blip r:embed="rId4"/>
            <a:srcRect/>
            <a:stretch>
              <a:fillRect/>
            </a:stretch>
          </p:blipFill>
          <p:spPr bwMode="auto">
            <a:xfrm>
              <a:off x="6267450" y="1524728"/>
              <a:ext cx="646113" cy="647700"/>
            </a:xfrm>
            <a:prstGeom prst="rect">
              <a:avLst/>
            </a:prstGeom>
            <a:noFill/>
            <a:ln w="9525">
              <a:noFill/>
              <a:miter lim="800000"/>
              <a:headEnd/>
              <a:tailEnd/>
            </a:ln>
          </p:spPr>
        </p:pic>
        <p:cxnSp>
          <p:nvCxnSpPr>
            <p:cNvPr id="6" name="Connecteur droit avec flèche 5"/>
            <p:cNvCxnSpPr/>
            <p:nvPr/>
          </p:nvCxnSpPr>
          <p:spPr>
            <a:xfrm>
              <a:off x="7043738" y="1839053"/>
              <a:ext cx="504825" cy="1587"/>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9" name="Ellipse 8"/>
          <p:cNvSpPr/>
          <p:nvPr/>
        </p:nvSpPr>
        <p:spPr>
          <a:xfrm>
            <a:off x="960451" y="1856994"/>
            <a:ext cx="243401" cy="243401"/>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Ellipse 9"/>
          <p:cNvSpPr/>
          <p:nvPr/>
        </p:nvSpPr>
        <p:spPr>
          <a:xfrm>
            <a:off x="960451" y="2302585"/>
            <a:ext cx="243401" cy="243401"/>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1" name="Ellipse 10"/>
          <p:cNvSpPr/>
          <p:nvPr/>
        </p:nvSpPr>
        <p:spPr>
          <a:xfrm>
            <a:off x="960451" y="3741207"/>
            <a:ext cx="243401" cy="243401"/>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2" name="Ellipse 11"/>
          <p:cNvSpPr/>
          <p:nvPr/>
        </p:nvSpPr>
        <p:spPr>
          <a:xfrm>
            <a:off x="960451" y="4162223"/>
            <a:ext cx="243401" cy="243401"/>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grpSp>
        <p:nvGrpSpPr>
          <p:cNvPr id="16" name="Groupe 15"/>
          <p:cNvGrpSpPr/>
          <p:nvPr/>
        </p:nvGrpSpPr>
        <p:grpSpPr>
          <a:xfrm>
            <a:off x="6757719" y="3729728"/>
            <a:ext cx="2138997" cy="703199"/>
            <a:chOff x="6875463" y="3651870"/>
            <a:chExt cx="2138997" cy="703199"/>
          </a:xfrm>
        </p:grpSpPr>
        <p:pic>
          <p:nvPicPr>
            <p:cNvPr id="7175" name="Picture 7"/>
            <p:cNvPicPr>
              <a:picLocks noChangeAspect="1" noChangeArrowheads="1"/>
            </p:cNvPicPr>
            <p:nvPr/>
          </p:nvPicPr>
          <p:blipFill>
            <a:blip r:embed="rId5"/>
            <a:srcRect t="15727" r="67979" b="47587"/>
            <a:stretch>
              <a:fillRect/>
            </a:stretch>
          </p:blipFill>
          <p:spPr bwMode="auto">
            <a:xfrm>
              <a:off x="6875463" y="3651870"/>
              <a:ext cx="970805" cy="703199"/>
            </a:xfrm>
            <a:prstGeom prst="rect">
              <a:avLst/>
            </a:prstGeom>
            <a:noFill/>
            <a:ln w="9525">
              <a:noFill/>
              <a:miter lim="800000"/>
              <a:headEnd/>
              <a:tailEnd/>
            </a:ln>
          </p:spPr>
        </p:pic>
        <p:pic>
          <p:nvPicPr>
            <p:cNvPr id="13" name="Picture 7"/>
            <p:cNvPicPr>
              <a:picLocks noChangeAspect="1" noChangeArrowheads="1"/>
            </p:cNvPicPr>
            <p:nvPr/>
          </p:nvPicPr>
          <p:blipFill>
            <a:blip r:embed="rId5"/>
            <a:srcRect l="76233" t="19788" b="47587"/>
            <a:stretch>
              <a:fillRect/>
            </a:stretch>
          </p:blipFill>
          <p:spPr bwMode="auto">
            <a:xfrm>
              <a:off x="8293881" y="3729728"/>
              <a:ext cx="720579" cy="625341"/>
            </a:xfrm>
            <a:prstGeom prst="rect">
              <a:avLst/>
            </a:prstGeom>
            <a:noFill/>
            <a:ln w="9525">
              <a:noFill/>
              <a:miter lim="800000"/>
              <a:headEnd/>
              <a:tailEnd/>
            </a:ln>
          </p:spPr>
        </p:pic>
        <p:cxnSp>
          <p:nvCxnSpPr>
            <p:cNvPr id="14" name="Connecteur droit avec flèche 13"/>
            <p:cNvCxnSpPr/>
            <p:nvPr/>
          </p:nvCxnSpPr>
          <p:spPr>
            <a:xfrm>
              <a:off x="7914468" y="3984608"/>
              <a:ext cx="359582" cy="1588"/>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1">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171">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171">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171">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857250"/>
          </a:xfrm>
        </p:spPr>
        <p:txBody>
          <a:bodyPr/>
          <a:lstStyle/>
          <a:p>
            <a:r>
              <a:rPr lang="en-US" dirty="0" smtClean="0"/>
              <a:t>Specialized to content</a:t>
            </a:r>
            <a:endParaRPr lang="en-US" dirty="0"/>
          </a:p>
        </p:txBody>
      </p:sp>
      <p:sp>
        <p:nvSpPr>
          <p:cNvPr id="3" name="Espace réservé du contenu 2"/>
          <p:cNvSpPr>
            <a:spLocks noGrp="1"/>
          </p:cNvSpPr>
          <p:nvPr>
            <p:ph idx="1"/>
          </p:nvPr>
        </p:nvSpPr>
        <p:spPr>
          <a:xfrm>
            <a:off x="457200" y="1200151"/>
            <a:ext cx="5433060" cy="2594610"/>
          </a:xfrm>
        </p:spPr>
        <p:txBody>
          <a:bodyPr/>
          <a:lstStyle/>
          <a:p>
            <a:r>
              <a:rPr lang="en-US" dirty="0" smtClean="0"/>
              <a:t>Grammar-based approaches</a:t>
            </a:r>
          </a:p>
          <a:p>
            <a:pPr>
              <a:buNone/>
            </a:pPr>
            <a:r>
              <a:rPr lang="en-US" sz="1600" dirty="0" smtClean="0">
                <a:solidFill>
                  <a:schemeClr val="tx2">
                    <a:lumMod val="60000"/>
                    <a:lumOff val="40000"/>
                  </a:schemeClr>
                </a:solidFill>
                <a:latin typeface="Arial" charset="0"/>
                <a:ea typeface="ＭＳ Ｐゴシック" pitchFamily="-112" charset="-128"/>
                <a:cs typeface="Arial" charset="0"/>
              </a:rPr>
              <a:t>	[Mueller et al. 2007, </a:t>
            </a:r>
            <a:r>
              <a:rPr lang="en-US" sz="1600" dirty="0" err="1" smtClean="0">
                <a:solidFill>
                  <a:schemeClr val="tx2">
                    <a:lumMod val="60000"/>
                    <a:lumOff val="40000"/>
                  </a:schemeClr>
                </a:solidFill>
                <a:latin typeface="Arial" charset="0"/>
                <a:ea typeface="ＭＳ Ｐゴシック" pitchFamily="-112" charset="-128"/>
                <a:cs typeface="Arial" charset="0"/>
              </a:rPr>
              <a:t>Teboul</a:t>
            </a:r>
            <a:r>
              <a:rPr lang="en-US" sz="1600" dirty="0" smtClean="0">
                <a:solidFill>
                  <a:schemeClr val="tx2">
                    <a:lumMod val="60000"/>
                    <a:lumOff val="40000"/>
                  </a:schemeClr>
                </a:solidFill>
                <a:latin typeface="Arial" charset="0"/>
                <a:ea typeface="ＭＳ Ｐゴシック" pitchFamily="-112" charset="-128"/>
                <a:cs typeface="Arial" charset="0"/>
              </a:rPr>
              <a:t> et al. 2010 … ]</a:t>
            </a:r>
          </a:p>
          <a:p>
            <a:pPr lvl="1"/>
            <a:r>
              <a:rPr lang="en-US" dirty="0" smtClean="0"/>
              <a:t>Great for facades</a:t>
            </a:r>
          </a:p>
          <a:p>
            <a:pPr lvl="1"/>
            <a:r>
              <a:rPr lang="en-US" dirty="0" smtClean="0"/>
              <a:t>In pixel </a:t>
            </a:r>
            <a:r>
              <a:rPr lang="en-US" dirty="0" err="1" smtClean="0"/>
              <a:t>shader</a:t>
            </a:r>
            <a:r>
              <a:rPr lang="en-US" dirty="0" smtClean="0"/>
              <a:t>  </a:t>
            </a:r>
            <a:r>
              <a:rPr lang="en-US" sz="1600" dirty="0" smtClean="0">
                <a:solidFill>
                  <a:schemeClr val="tx2">
                    <a:lumMod val="60000"/>
                    <a:lumOff val="40000"/>
                  </a:schemeClr>
                </a:solidFill>
                <a:latin typeface="Arial" charset="0"/>
                <a:ea typeface="ＭＳ Ｐゴシック" pitchFamily="-112" charset="-128"/>
                <a:cs typeface="Arial" charset="0"/>
              </a:rPr>
              <a:t>[</a:t>
            </a:r>
            <a:r>
              <a:rPr lang="en-US" sz="1600" dirty="0" err="1" smtClean="0">
                <a:solidFill>
                  <a:schemeClr val="tx2">
                    <a:lumMod val="60000"/>
                    <a:lumOff val="40000"/>
                  </a:schemeClr>
                </a:solidFill>
                <a:latin typeface="Arial" charset="0"/>
                <a:ea typeface="ＭＳ Ｐゴシック" pitchFamily="-112" charset="-128"/>
                <a:cs typeface="Arial" charset="0"/>
              </a:rPr>
              <a:t>Haegler</a:t>
            </a:r>
            <a:r>
              <a:rPr lang="en-US" sz="1600" dirty="0" smtClean="0">
                <a:solidFill>
                  <a:schemeClr val="tx2">
                    <a:lumMod val="60000"/>
                    <a:lumOff val="40000"/>
                  </a:schemeClr>
                </a:solidFill>
                <a:latin typeface="Arial" charset="0"/>
                <a:ea typeface="ＭＳ Ｐゴシック" pitchFamily="-112" charset="-128"/>
                <a:cs typeface="Arial" charset="0"/>
              </a:rPr>
              <a:t> et al. 2010 ]</a:t>
            </a:r>
          </a:p>
          <a:p>
            <a:pPr lvl="1"/>
            <a:r>
              <a:rPr lang="en-US" dirty="0" smtClean="0"/>
              <a:t>Requires content description</a:t>
            </a:r>
            <a:endParaRPr lang="en-US" dirty="0"/>
          </a:p>
        </p:txBody>
      </p:sp>
      <p:sp>
        <p:nvSpPr>
          <p:cNvPr id="4" name="Ellipse 3"/>
          <p:cNvSpPr/>
          <p:nvPr/>
        </p:nvSpPr>
        <p:spPr>
          <a:xfrm>
            <a:off x="960451" y="2118147"/>
            <a:ext cx="243401" cy="243401"/>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 name="Ellipse 4"/>
          <p:cNvSpPr/>
          <p:nvPr/>
        </p:nvSpPr>
        <p:spPr>
          <a:xfrm>
            <a:off x="960451" y="2529627"/>
            <a:ext cx="243401" cy="243401"/>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Ellipse 5"/>
          <p:cNvSpPr/>
          <p:nvPr/>
        </p:nvSpPr>
        <p:spPr>
          <a:xfrm>
            <a:off x="960451" y="2949379"/>
            <a:ext cx="243401" cy="243401"/>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grpSp>
        <p:nvGrpSpPr>
          <p:cNvPr id="12" name="Groupe 11"/>
          <p:cNvGrpSpPr/>
          <p:nvPr/>
        </p:nvGrpSpPr>
        <p:grpSpPr>
          <a:xfrm>
            <a:off x="5774743" y="1703529"/>
            <a:ext cx="3171137" cy="1489251"/>
            <a:chOff x="5515663" y="1703529"/>
            <a:chExt cx="3171137" cy="1489251"/>
          </a:xfrm>
        </p:grpSpPr>
        <p:pic>
          <p:nvPicPr>
            <p:cNvPr id="74756" name="Picture 4"/>
            <p:cNvPicPr>
              <a:picLocks noChangeAspect="1" noChangeArrowheads="1"/>
            </p:cNvPicPr>
            <p:nvPr/>
          </p:nvPicPr>
          <p:blipFill>
            <a:blip r:embed="rId3"/>
            <a:srcRect/>
            <a:stretch>
              <a:fillRect/>
            </a:stretch>
          </p:blipFill>
          <p:spPr bwMode="auto">
            <a:xfrm>
              <a:off x="5515663" y="1703529"/>
              <a:ext cx="1489251" cy="1489251"/>
            </a:xfrm>
            <a:prstGeom prst="rect">
              <a:avLst/>
            </a:prstGeom>
            <a:noFill/>
            <a:ln w="9525">
              <a:noFill/>
              <a:miter lim="800000"/>
              <a:headEnd/>
              <a:tailEnd/>
            </a:ln>
          </p:spPr>
        </p:pic>
        <p:pic>
          <p:nvPicPr>
            <p:cNvPr id="74757" name="Picture 5"/>
            <p:cNvPicPr>
              <a:picLocks noChangeAspect="1" noChangeArrowheads="1"/>
            </p:cNvPicPr>
            <p:nvPr/>
          </p:nvPicPr>
          <p:blipFill>
            <a:blip r:embed="rId4"/>
            <a:srcRect/>
            <a:stretch>
              <a:fillRect/>
            </a:stretch>
          </p:blipFill>
          <p:spPr bwMode="auto">
            <a:xfrm>
              <a:off x="7197549" y="1706913"/>
              <a:ext cx="1489251" cy="1485867"/>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e 22"/>
          <p:cNvGrpSpPr/>
          <p:nvPr/>
        </p:nvGrpSpPr>
        <p:grpSpPr>
          <a:xfrm>
            <a:off x="4679340" y="2009348"/>
            <a:ext cx="4318691" cy="2860686"/>
            <a:chOff x="1505670" y="381388"/>
            <a:chExt cx="6683385" cy="4427051"/>
          </a:xfrm>
        </p:grpSpPr>
        <p:pic>
          <p:nvPicPr>
            <p:cNvPr id="8" name="Picture 4" descr="C:\SLEFEBVR\PROJECTS\TexResize\textures\crate_6.jpg"/>
            <p:cNvPicPr>
              <a:picLocks noChangeAspect="1" noChangeArrowheads="1"/>
            </p:cNvPicPr>
            <p:nvPr/>
          </p:nvPicPr>
          <p:blipFill>
            <a:blip r:embed="rId5"/>
            <a:srcRect/>
            <a:stretch>
              <a:fillRect/>
            </a:stretch>
          </p:blipFill>
          <p:spPr bwMode="auto">
            <a:xfrm>
              <a:off x="1505670" y="1834539"/>
              <a:ext cx="1354207" cy="1410328"/>
            </a:xfrm>
            <a:prstGeom prst="rect">
              <a:avLst/>
            </a:prstGeom>
            <a:noFill/>
            <a:ln w="9525">
              <a:noFill/>
              <a:miter lim="800000"/>
              <a:headEnd/>
              <a:tailEnd/>
            </a:ln>
          </p:spPr>
        </p:pic>
        <p:cxnSp>
          <p:nvCxnSpPr>
            <p:cNvPr id="14" name="Connecteur droit avec flèche 13"/>
            <p:cNvCxnSpPr/>
            <p:nvPr/>
          </p:nvCxnSpPr>
          <p:spPr>
            <a:xfrm>
              <a:off x="3051905" y="2408430"/>
              <a:ext cx="597315" cy="2441"/>
            </a:xfrm>
            <a:prstGeom prst="straightConnector1">
              <a:avLst/>
            </a:prstGeom>
            <a:ln w="57150">
              <a:solidFill>
                <a:schemeClr val="tx1"/>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pic>
          <p:nvPicPr>
            <p:cNvPr id="9217" name="Picture 1" descr="C:\SLEFEBVR\BUILDS\TexResize\result.png"/>
            <p:cNvPicPr>
              <a:picLocks noChangeAspect="1" noChangeArrowheads="1"/>
            </p:cNvPicPr>
            <p:nvPr/>
          </p:nvPicPr>
          <p:blipFill>
            <a:blip r:embed="rId6"/>
            <a:srcRect/>
            <a:stretch>
              <a:fillRect/>
            </a:stretch>
          </p:blipFill>
          <p:spPr bwMode="auto">
            <a:xfrm>
              <a:off x="6866206" y="381389"/>
              <a:ext cx="626533" cy="1253066"/>
            </a:xfrm>
            <a:prstGeom prst="rect">
              <a:avLst/>
            </a:prstGeom>
            <a:noFill/>
          </p:spPr>
        </p:pic>
        <p:pic>
          <p:nvPicPr>
            <p:cNvPr id="9218" name="Picture 2" descr="C:\SLEFEBVR\BUILDS\TexResize\result.png"/>
            <p:cNvPicPr>
              <a:picLocks noChangeAspect="1" noChangeArrowheads="1"/>
            </p:cNvPicPr>
            <p:nvPr/>
          </p:nvPicPr>
          <p:blipFill>
            <a:blip r:embed="rId7"/>
            <a:srcRect/>
            <a:stretch>
              <a:fillRect/>
            </a:stretch>
          </p:blipFill>
          <p:spPr bwMode="auto">
            <a:xfrm>
              <a:off x="5553804" y="381388"/>
              <a:ext cx="939800" cy="1253067"/>
            </a:xfrm>
            <a:prstGeom prst="rect">
              <a:avLst/>
            </a:prstGeom>
            <a:noFill/>
          </p:spPr>
        </p:pic>
        <p:pic>
          <p:nvPicPr>
            <p:cNvPr id="9221" name="Picture 5" descr="C:\SLEFEBVR\BUILDS\TexResize\result.png"/>
            <p:cNvPicPr>
              <a:picLocks noChangeAspect="1" noChangeArrowheads="1"/>
            </p:cNvPicPr>
            <p:nvPr/>
          </p:nvPicPr>
          <p:blipFill>
            <a:blip r:embed="rId8"/>
            <a:srcRect/>
            <a:stretch>
              <a:fillRect/>
            </a:stretch>
          </p:blipFill>
          <p:spPr bwMode="auto">
            <a:xfrm>
              <a:off x="3920363" y="738734"/>
              <a:ext cx="1190413" cy="2506133"/>
            </a:xfrm>
            <a:prstGeom prst="rect">
              <a:avLst/>
            </a:prstGeom>
            <a:noFill/>
          </p:spPr>
        </p:pic>
        <p:pic>
          <p:nvPicPr>
            <p:cNvPr id="9222" name="Picture 6" descr="C:\SLEFEBVR\BUILDS\TexResize\result.png"/>
            <p:cNvPicPr>
              <a:picLocks noChangeAspect="1" noChangeArrowheads="1"/>
            </p:cNvPicPr>
            <p:nvPr/>
          </p:nvPicPr>
          <p:blipFill>
            <a:blip r:embed="rId9"/>
            <a:srcRect/>
            <a:stretch>
              <a:fillRect/>
            </a:stretch>
          </p:blipFill>
          <p:spPr bwMode="auto">
            <a:xfrm>
              <a:off x="5553804" y="1991800"/>
              <a:ext cx="2506133" cy="1253067"/>
            </a:xfrm>
            <a:prstGeom prst="rect">
              <a:avLst/>
            </a:prstGeom>
            <a:noFill/>
          </p:spPr>
        </p:pic>
        <p:pic>
          <p:nvPicPr>
            <p:cNvPr id="9223" name="Picture 7" descr="C:\SLEFEBVR\BUILDS\TexResize\result.png"/>
            <p:cNvPicPr>
              <a:picLocks noChangeAspect="1" noChangeArrowheads="1"/>
            </p:cNvPicPr>
            <p:nvPr/>
          </p:nvPicPr>
          <p:blipFill>
            <a:blip r:embed="rId10"/>
            <a:srcRect/>
            <a:stretch>
              <a:fillRect/>
            </a:stretch>
          </p:blipFill>
          <p:spPr bwMode="auto">
            <a:xfrm>
              <a:off x="4170975" y="3555372"/>
              <a:ext cx="1879600" cy="1253067"/>
            </a:xfrm>
            <a:prstGeom prst="rect">
              <a:avLst/>
            </a:prstGeom>
            <a:noFill/>
          </p:spPr>
        </p:pic>
        <p:pic>
          <p:nvPicPr>
            <p:cNvPr id="9224" name="Picture 8" descr="C:\SLEFEBVR\BUILDS\TexResize\result.png"/>
            <p:cNvPicPr>
              <a:picLocks noChangeAspect="1" noChangeArrowheads="1"/>
            </p:cNvPicPr>
            <p:nvPr/>
          </p:nvPicPr>
          <p:blipFill>
            <a:blip r:embed="rId11"/>
            <a:srcRect/>
            <a:stretch>
              <a:fillRect/>
            </a:stretch>
          </p:blipFill>
          <p:spPr bwMode="auto">
            <a:xfrm>
              <a:off x="6493605" y="3555372"/>
              <a:ext cx="1695450" cy="978144"/>
            </a:xfrm>
            <a:prstGeom prst="rect">
              <a:avLst/>
            </a:prstGeom>
            <a:noFill/>
          </p:spPr>
        </p:pic>
      </p:grpSp>
      <p:sp>
        <p:nvSpPr>
          <p:cNvPr id="24" name="Espace réservé du contenu 2"/>
          <p:cNvSpPr>
            <a:spLocks noGrp="1"/>
          </p:cNvSpPr>
          <p:nvPr>
            <p:ph idx="1"/>
          </p:nvPr>
        </p:nvSpPr>
        <p:spPr>
          <a:xfrm>
            <a:off x="264323" y="993776"/>
            <a:ext cx="6137292" cy="3926878"/>
          </a:xfrm>
        </p:spPr>
        <p:txBody>
          <a:bodyPr/>
          <a:lstStyle/>
          <a:p>
            <a:pPr>
              <a:spcBef>
                <a:spcPts val="1500"/>
              </a:spcBef>
              <a:buFont typeface="Wingdings" pitchFamily="2" charset="2"/>
              <a:buChar char="è"/>
            </a:pPr>
            <a:r>
              <a:rPr lang="en-US" sz="2400" dirty="0" smtClean="0">
                <a:latin typeface="Arial" charset="0"/>
                <a:ea typeface="ＭＳ Ｐゴシック" pitchFamily="-112" charset="-128"/>
                <a:cs typeface="Arial" charset="0"/>
                <a:sym typeface="Wingdings" pitchFamily="2" charset="2"/>
              </a:rPr>
              <a:t> Synthesizes from structured images</a:t>
            </a:r>
          </a:p>
          <a:p>
            <a:pPr lvl="1">
              <a:spcBef>
                <a:spcPts val="1500"/>
              </a:spcBef>
              <a:buNone/>
            </a:pPr>
            <a:r>
              <a:rPr lang="en-US" sz="2000" dirty="0" smtClean="0">
                <a:latin typeface="Arial" charset="0"/>
                <a:ea typeface="ＭＳ Ｐゴシック" pitchFamily="-112" charset="-128"/>
                <a:cs typeface="Arial" charset="0"/>
                <a:sym typeface="Wingdings" pitchFamily="2" charset="2"/>
              </a:rPr>
              <a:t>No description</a:t>
            </a:r>
          </a:p>
          <a:p>
            <a:pPr>
              <a:spcBef>
                <a:spcPts val="1500"/>
              </a:spcBef>
              <a:buNone/>
            </a:pPr>
            <a:r>
              <a:rPr lang="en-US" sz="2400" dirty="0" smtClean="0">
                <a:latin typeface="Arial" charset="0"/>
                <a:ea typeface="ＭＳ Ｐゴシック" pitchFamily="-112" charset="-128"/>
                <a:cs typeface="Arial" charset="0"/>
                <a:sym typeface="Wingdings" pitchFamily="2" charset="2"/>
              </a:rPr>
              <a:t> Render from little storage</a:t>
            </a:r>
          </a:p>
          <a:p>
            <a:pPr lvl="1">
              <a:spcBef>
                <a:spcPts val="1500"/>
              </a:spcBef>
              <a:buNone/>
            </a:pPr>
            <a:r>
              <a:rPr lang="en-US" sz="2000" dirty="0" smtClean="0">
                <a:latin typeface="Arial" charset="0"/>
                <a:ea typeface="ＭＳ Ｐゴシック" pitchFamily="-112" charset="-128"/>
                <a:cs typeface="Arial" charset="0"/>
                <a:sym typeface="Wingdings" pitchFamily="2" charset="2"/>
              </a:rPr>
              <a:t>Decoded in pixel </a:t>
            </a:r>
            <a:r>
              <a:rPr lang="en-US" sz="2000" dirty="0" err="1" smtClean="0">
                <a:latin typeface="Arial" charset="0"/>
                <a:ea typeface="ＭＳ Ｐゴシック" pitchFamily="-112" charset="-128"/>
                <a:cs typeface="Arial" charset="0"/>
                <a:sym typeface="Wingdings" pitchFamily="2" charset="2"/>
              </a:rPr>
              <a:t>shader</a:t>
            </a:r>
            <a:endParaRPr lang="en-US" sz="2000" dirty="0" smtClean="0">
              <a:latin typeface="Arial" charset="0"/>
              <a:ea typeface="ＭＳ Ｐゴシック" pitchFamily="-112" charset="-128"/>
              <a:cs typeface="Arial" charset="0"/>
              <a:sym typeface="Wingdings" pitchFamily="2" charset="2"/>
            </a:endParaRPr>
          </a:p>
          <a:p>
            <a:pPr>
              <a:spcBef>
                <a:spcPts val="1500"/>
              </a:spcBef>
              <a:buFont typeface="Wingdings" pitchFamily="2" charset="2"/>
              <a:buChar char="è"/>
            </a:pPr>
            <a:r>
              <a:rPr lang="en-US" sz="2400" dirty="0" smtClean="0">
                <a:latin typeface="Arial" charset="0"/>
                <a:ea typeface="ＭＳ Ｐゴシック" pitchFamily="-112" charset="-128"/>
                <a:cs typeface="Arial" charset="0"/>
                <a:sym typeface="Wingdings" pitchFamily="2" charset="2"/>
              </a:rPr>
              <a:t> Allow for user authoring</a:t>
            </a:r>
          </a:p>
          <a:p>
            <a:pPr lvl="1">
              <a:spcBef>
                <a:spcPts val="1500"/>
              </a:spcBef>
              <a:buNone/>
            </a:pPr>
            <a:r>
              <a:rPr lang="en-US" sz="2000" dirty="0" smtClean="0">
                <a:latin typeface="Arial" charset="0"/>
                <a:ea typeface="ＭＳ Ｐゴシック" pitchFamily="-112" charset="-128"/>
                <a:cs typeface="Arial" charset="0"/>
                <a:sym typeface="Wingdings" pitchFamily="2" charset="2"/>
              </a:rPr>
              <a:t>Drag and drop, histogram, …</a:t>
            </a:r>
          </a:p>
        </p:txBody>
      </p:sp>
      <p:sp>
        <p:nvSpPr>
          <p:cNvPr id="25" name="Titre 1"/>
          <p:cNvSpPr>
            <a:spLocks noGrp="1"/>
          </p:cNvSpPr>
          <p:nvPr>
            <p:ph type="title"/>
          </p:nvPr>
        </p:nvSpPr>
        <p:spPr>
          <a:xfrm>
            <a:off x="457200" y="0"/>
            <a:ext cx="8229600" cy="857250"/>
          </a:xfrm>
        </p:spPr>
        <p:txBody>
          <a:bodyPr/>
          <a:lstStyle/>
          <a:p>
            <a:r>
              <a:rPr lang="en-US" dirty="0" smtClean="0">
                <a:latin typeface="Arial" charset="0"/>
                <a:cs typeface="Arial" charset="0"/>
              </a:rPr>
              <a:t>Our approach</a:t>
            </a:r>
          </a:p>
        </p:txBody>
      </p:sp>
      <p:pic>
        <p:nvPicPr>
          <p:cNvPr id="16" name="intro_city.wmv">
            <a:hlinkClick r:id="" action="ppaction://media"/>
          </p:cNvPr>
          <p:cNvPicPr>
            <a:picLocks noRot="1" noChangeAspect="1"/>
          </p:cNvPicPr>
          <p:nvPr>
            <a:videoFile r:link="rId1"/>
          </p:nvPr>
        </p:nvPicPr>
        <p:blipFill>
          <a:blip r:embed="rId12"/>
          <a:stretch>
            <a:fillRect/>
          </a:stretch>
        </p:blipFill>
        <p:spPr>
          <a:xfrm>
            <a:off x="5086350" y="1990104"/>
            <a:ext cx="3955440" cy="2966580"/>
          </a:xfrm>
          <a:prstGeom prst="rect">
            <a:avLst/>
          </a:prstGeom>
        </p:spPr>
      </p:pic>
      <p:pic>
        <p:nvPicPr>
          <p:cNvPr id="18" name="intro_ctrl.wmv">
            <a:hlinkClick r:id="" action="ppaction://media"/>
          </p:cNvPr>
          <p:cNvPicPr>
            <a:picLocks noRot="1" noChangeAspect="1"/>
          </p:cNvPicPr>
          <p:nvPr>
            <a:videoFile r:link="rId2"/>
          </p:nvPr>
        </p:nvPicPr>
        <p:blipFill>
          <a:blip r:embed="rId13"/>
          <a:stretch>
            <a:fillRect/>
          </a:stretch>
        </p:blipFill>
        <p:spPr>
          <a:xfrm>
            <a:off x="5086350" y="1954074"/>
            <a:ext cx="3955440" cy="29665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23"/>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par>
                          <p:cTn id="21" fill="hold">
                            <p:stCondLst>
                              <p:cond delay="0"/>
                            </p:stCondLst>
                            <p:childTnLst>
                              <p:par>
                                <p:cTn id="22" presetID="1" presetClass="mediacall" presetSubtype="0" fill="hold" nodeType="afterEffect">
                                  <p:stCondLst>
                                    <p:cond delay="0"/>
                                  </p:stCondLst>
                                  <p:childTnLst>
                                    <p:cmd type="call" cmd="playFrom(0.0)">
                                      <p:cBhvr>
                                        <p:cTn id="23" dur="10890" fill="hold"/>
                                        <p:tgtEl>
                                          <p:spTgt spid="16"/>
                                        </p:tgtEl>
                                      </p:cBhvr>
                                    </p:cmd>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4">
                                            <p:txEl>
                                              <p:pRg st="4" end="4"/>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4">
                                            <p:txEl>
                                              <p:pRg st="5" end="5"/>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par>
                                <p:cTn id="32" presetID="1" presetClass="exit" presetSubtype="0" fill="hold" nodeType="withEffect">
                                  <p:stCondLst>
                                    <p:cond delay="0"/>
                                  </p:stCondLst>
                                  <p:childTnLst>
                                    <p:set>
                                      <p:cBhvr>
                                        <p:cTn id="33" dur="1" fill="hold">
                                          <p:stCondLst>
                                            <p:cond delay="0"/>
                                          </p:stCondLst>
                                        </p:cTn>
                                        <p:tgtEl>
                                          <p:spTgt spid="16"/>
                                        </p:tgtEl>
                                        <p:attrNameLst>
                                          <p:attrName>style.visibility</p:attrName>
                                        </p:attrNameLst>
                                      </p:cBhvr>
                                      <p:to>
                                        <p:strVal val="hidden"/>
                                      </p:to>
                                    </p:set>
                                    <p:cmd type="call" cmd="stop">
                                      <p:cBhvr>
                                        <p:cTn id="34" dur="1">
                                          <p:stCondLst>
                                            <p:cond delay="0"/>
                                          </p:stCondLst>
                                        </p:cTn>
                                        <p:tgtEl>
                                          <p:spTgt spid="16"/>
                                        </p:tgtEl>
                                      </p:cBhvr>
                                    </p:cmd>
                                  </p:childTnLst>
                                </p:cTn>
                              </p:par>
                            </p:childTnLst>
                          </p:cTn>
                        </p:par>
                        <p:par>
                          <p:cTn id="35" fill="hold">
                            <p:stCondLst>
                              <p:cond delay="0"/>
                            </p:stCondLst>
                            <p:childTnLst>
                              <p:par>
                                <p:cTn id="36" presetID="1" presetClass="mediacall" presetSubtype="0" fill="hold" nodeType="afterEffect">
                                  <p:stCondLst>
                                    <p:cond delay="0"/>
                                  </p:stCondLst>
                                  <p:childTnLst>
                                    <p:cmd type="call" cmd="playFrom(0.0)">
                                      <p:cBhvr>
                                        <p:cTn id="37"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38" fill="hold" display="0">
                  <p:stCondLst>
                    <p:cond delay="indefinite"/>
                  </p:stCondLst>
                  <p:endCondLst>
                    <p:cond evt="onNext" delay="0">
                      <p:tgtEl>
                        <p:sldTgt/>
                      </p:tgtEl>
                    </p:cond>
                    <p:cond evt="onPrev" delay="0">
                      <p:tgtEl>
                        <p:sldTgt/>
                      </p:tgtEl>
                    </p:cond>
                  </p:endCondLst>
                </p:cTn>
                <p:tgtEl>
                  <p:spTgt spid="16"/>
                </p:tgtEl>
              </p:cMediaNode>
            </p:video>
            <p:video>
              <p:cMediaNode>
                <p:cTn id="39" repeatCount="indefinite" fill="hold" display="0">
                  <p:stCondLst>
                    <p:cond delay="indefinite"/>
                  </p:stCondLst>
                  <p:endCondLst>
                    <p:cond evt="onPrev" delay="0">
                      <p:tgtEl>
                        <p:sldTgt/>
                      </p:tgtEl>
                    </p:cond>
                  </p:endCondLst>
                </p:cTn>
                <p:tgtEl>
                  <p:spTgt spid="1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381760"/>
            <a:ext cx="9264073" cy="482600"/>
          </a:xfrm>
          <a:prstGeom prst="rect">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13314" name="Titre 1"/>
          <p:cNvSpPr>
            <a:spLocks noGrp="1"/>
          </p:cNvSpPr>
          <p:nvPr>
            <p:ph type="title"/>
          </p:nvPr>
        </p:nvSpPr>
        <p:spPr>
          <a:xfrm>
            <a:off x="457200" y="3175"/>
            <a:ext cx="8229600" cy="857250"/>
          </a:xfrm>
        </p:spPr>
        <p:txBody>
          <a:bodyPr/>
          <a:lstStyle/>
          <a:p>
            <a:r>
              <a:rPr lang="en-US" smtClean="0">
                <a:latin typeface="Arial" charset="0"/>
                <a:cs typeface="Arial" charset="0"/>
              </a:rPr>
              <a:t>Overview</a:t>
            </a:r>
          </a:p>
        </p:txBody>
      </p:sp>
      <p:sp>
        <p:nvSpPr>
          <p:cNvPr id="13315" name="Espace réservé du contenu 2"/>
          <p:cNvSpPr>
            <a:spLocks noGrp="1"/>
          </p:cNvSpPr>
          <p:nvPr>
            <p:ph idx="1"/>
          </p:nvPr>
        </p:nvSpPr>
        <p:spPr>
          <a:xfrm>
            <a:off x="457200" y="828040"/>
            <a:ext cx="7429500" cy="3394075"/>
          </a:xfrm>
        </p:spPr>
        <p:txBody>
          <a:bodyPr/>
          <a:lstStyle/>
          <a:p>
            <a:pPr>
              <a:buNone/>
            </a:pPr>
            <a:endParaRPr lang="en-US" dirty="0" smtClean="0">
              <a:latin typeface="Arial" charset="0"/>
              <a:ea typeface="ＭＳ Ｐゴシック" pitchFamily="-112" charset="-128"/>
              <a:cs typeface="Arial" charset="0"/>
            </a:endParaRPr>
          </a:p>
          <a:p>
            <a:pPr>
              <a:buNone/>
            </a:pPr>
            <a:r>
              <a:rPr lang="en-US" dirty="0" smtClean="0">
                <a:latin typeface="Arial" charset="0"/>
                <a:ea typeface="ＭＳ Ｐゴシック" pitchFamily="-112" charset="-128"/>
                <a:cs typeface="Arial" charset="0"/>
              </a:rPr>
              <a:t>1 – Synthesis</a:t>
            </a:r>
          </a:p>
          <a:p>
            <a:endParaRPr lang="en-US" dirty="0" smtClean="0">
              <a:latin typeface="Arial" charset="0"/>
              <a:ea typeface="ＭＳ Ｐゴシック" pitchFamily="-112" charset="-128"/>
              <a:cs typeface="Arial" charset="0"/>
            </a:endParaRPr>
          </a:p>
          <a:p>
            <a:pPr>
              <a:buNone/>
            </a:pPr>
            <a:r>
              <a:rPr lang="en-US" dirty="0" smtClean="0">
                <a:latin typeface="Arial" charset="0"/>
                <a:ea typeface="ＭＳ Ｐゴシック" pitchFamily="-112" charset="-128"/>
                <a:cs typeface="Arial" charset="0"/>
              </a:rPr>
              <a:t>2 – Synthesis control</a:t>
            </a:r>
          </a:p>
          <a:p>
            <a:endParaRPr lang="en-US" dirty="0" smtClean="0">
              <a:latin typeface="Arial" charset="0"/>
              <a:ea typeface="ＭＳ Ｐゴシック" pitchFamily="-112" charset="-128"/>
              <a:cs typeface="Arial" charset="0"/>
            </a:endParaRPr>
          </a:p>
          <a:p>
            <a:pPr>
              <a:buNone/>
            </a:pPr>
            <a:r>
              <a:rPr lang="en-US" dirty="0" smtClean="0">
                <a:latin typeface="Arial" charset="0"/>
                <a:ea typeface="ＭＳ Ｐゴシック" pitchFamily="-112" charset="-128"/>
                <a:cs typeface="Arial" charset="0"/>
              </a:rPr>
              <a:t>3 – Rendering synthesized textures</a:t>
            </a:r>
          </a:p>
          <a:p>
            <a:pPr>
              <a:buNone/>
            </a:pPr>
            <a:endParaRPr lang="en-US" dirty="0" smtClean="0">
              <a:latin typeface="Arial" charset="0"/>
              <a:ea typeface="ＭＳ Ｐゴシック" pitchFamily="-112" charset="-128"/>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857250"/>
          </a:xfrm>
        </p:spPr>
        <p:txBody>
          <a:bodyPr/>
          <a:lstStyle/>
          <a:p>
            <a:r>
              <a:rPr lang="en-US" dirty="0" smtClean="0"/>
              <a:t>Bi-directional synthesis</a:t>
            </a:r>
            <a:endParaRPr lang="en-US" dirty="0"/>
          </a:p>
        </p:txBody>
      </p:sp>
      <p:pic>
        <p:nvPicPr>
          <p:cNvPr id="25" name="Picture 5" descr="C:\SLEFEBVR\BUILDS\TexResize\monge_79Scaled.jpg"/>
          <p:cNvPicPr>
            <a:picLocks noChangeAspect="1" noChangeArrowheads="1"/>
          </p:cNvPicPr>
          <p:nvPr/>
        </p:nvPicPr>
        <p:blipFill>
          <a:blip r:embed="rId3"/>
          <a:srcRect/>
          <a:stretch>
            <a:fillRect/>
          </a:stretch>
        </p:blipFill>
        <p:spPr bwMode="auto">
          <a:xfrm>
            <a:off x="2344889" y="1245745"/>
            <a:ext cx="820440" cy="1385291"/>
          </a:xfrm>
          <a:prstGeom prst="rect">
            <a:avLst/>
          </a:prstGeom>
          <a:noFill/>
          <a:ln w="9525">
            <a:noFill/>
            <a:miter lim="800000"/>
            <a:headEnd/>
            <a:tailEnd/>
          </a:ln>
        </p:spPr>
      </p:pic>
      <p:pic>
        <p:nvPicPr>
          <p:cNvPr id="26" name="Picture 2" descr="C:\SLEFEBVR\BUILDS\TexResize\result.png"/>
          <p:cNvPicPr>
            <a:picLocks noChangeAspect="1" noChangeArrowheads="1"/>
          </p:cNvPicPr>
          <p:nvPr/>
        </p:nvPicPr>
        <p:blipFill>
          <a:blip r:embed="rId4"/>
          <a:srcRect/>
          <a:stretch>
            <a:fillRect/>
          </a:stretch>
        </p:blipFill>
        <p:spPr bwMode="auto">
          <a:xfrm>
            <a:off x="5910351" y="3408025"/>
            <a:ext cx="1184653" cy="1159095"/>
          </a:xfrm>
          <a:prstGeom prst="rect">
            <a:avLst/>
          </a:prstGeom>
          <a:noFill/>
          <a:ln w="9525">
            <a:noFill/>
            <a:miter lim="800000"/>
            <a:headEnd/>
            <a:tailEnd/>
          </a:ln>
        </p:spPr>
      </p:pic>
      <p:pic>
        <p:nvPicPr>
          <p:cNvPr id="27" name="Picture 3" descr="C:\SLEFEBVR\BUILDS\TexResize\v.result.png"/>
          <p:cNvPicPr>
            <a:picLocks noChangeAspect="1" noChangeArrowheads="1"/>
          </p:cNvPicPr>
          <p:nvPr/>
        </p:nvPicPr>
        <p:blipFill>
          <a:blip r:embed="rId5"/>
          <a:srcRect/>
          <a:stretch>
            <a:fillRect/>
          </a:stretch>
        </p:blipFill>
        <p:spPr bwMode="auto">
          <a:xfrm>
            <a:off x="2344889" y="3410581"/>
            <a:ext cx="830663" cy="1159095"/>
          </a:xfrm>
          <a:prstGeom prst="rect">
            <a:avLst/>
          </a:prstGeom>
          <a:noFill/>
          <a:ln w="9525">
            <a:noFill/>
            <a:miter lim="800000"/>
            <a:headEnd/>
            <a:tailEnd/>
          </a:ln>
        </p:spPr>
      </p:pic>
      <p:sp>
        <p:nvSpPr>
          <p:cNvPr id="28" name="ZoneTexte 13"/>
          <p:cNvSpPr txBox="1">
            <a:spLocks noChangeArrowheads="1"/>
          </p:cNvSpPr>
          <p:nvPr/>
        </p:nvSpPr>
        <p:spPr bwMode="auto">
          <a:xfrm>
            <a:off x="2172366" y="771736"/>
            <a:ext cx="1284334" cy="470283"/>
          </a:xfrm>
          <a:prstGeom prst="rect">
            <a:avLst/>
          </a:prstGeom>
          <a:noFill/>
          <a:ln w="9525">
            <a:noFill/>
            <a:miter lim="800000"/>
            <a:headEnd/>
            <a:tailEnd/>
          </a:ln>
        </p:spPr>
        <p:txBody>
          <a:bodyPr wrap="none">
            <a:spAutoFit/>
          </a:bodyPr>
          <a:lstStyle/>
          <a:p>
            <a:r>
              <a:rPr lang="en-US" sz="3200" dirty="0">
                <a:solidFill>
                  <a:schemeClr val="bg1"/>
                </a:solidFill>
                <a:latin typeface="Calibri" pitchFamily="-108" charset="0"/>
              </a:rPr>
              <a:t>Example</a:t>
            </a:r>
            <a:endParaRPr lang="fr-FR" sz="3200" dirty="0">
              <a:solidFill>
                <a:schemeClr val="bg1"/>
              </a:solidFill>
              <a:latin typeface="Calibri" pitchFamily="-108" charset="0"/>
            </a:endParaRPr>
          </a:p>
        </p:txBody>
      </p:sp>
      <p:sp>
        <p:nvSpPr>
          <p:cNvPr id="29" name="ZoneTexte 14"/>
          <p:cNvSpPr txBox="1">
            <a:spLocks noChangeArrowheads="1"/>
          </p:cNvSpPr>
          <p:nvPr/>
        </p:nvSpPr>
        <p:spPr bwMode="auto">
          <a:xfrm>
            <a:off x="5730161" y="2914363"/>
            <a:ext cx="1732891" cy="470283"/>
          </a:xfrm>
          <a:prstGeom prst="rect">
            <a:avLst/>
          </a:prstGeom>
          <a:noFill/>
          <a:ln w="9525">
            <a:noFill/>
            <a:miter lim="800000"/>
            <a:headEnd/>
            <a:tailEnd/>
          </a:ln>
        </p:spPr>
        <p:txBody>
          <a:bodyPr wrap="none">
            <a:spAutoFit/>
          </a:bodyPr>
          <a:lstStyle/>
          <a:p>
            <a:r>
              <a:rPr lang="en-US" sz="3200" dirty="0">
                <a:solidFill>
                  <a:schemeClr val="bg1"/>
                </a:solidFill>
                <a:latin typeface="Calibri" pitchFamily="-108" charset="0"/>
              </a:rPr>
              <a:t>Synthesized</a:t>
            </a:r>
            <a:endParaRPr lang="fr-FR" sz="3200" dirty="0">
              <a:solidFill>
                <a:schemeClr val="bg1"/>
              </a:solidFill>
              <a:latin typeface="Calibri" pitchFamily="-108" charset="0"/>
            </a:endParaRPr>
          </a:p>
        </p:txBody>
      </p:sp>
      <p:grpSp>
        <p:nvGrpSpPr>
          <p:cNvPr id="3" name="Groupe 37"/>
          <p:cNvGrpSpPr/>
          <p:nvPr/>
        </p:nvGrpSpPr>
        <p:grpSpPr>
          <a:xfrm>
            <a:off x="3437530" y="3401636"/>
            <a:ext cx="2357806" cy="1165485"/>
            <a:chOff x="3437530" y="3401636"/>
            <a:chExt cx="2357806" cy="1165485"/>
          </a:xfrm>
        </p:grpSpPr>
        <p:cxnSp>
          <p:nvCxnSpPr>
            <p:cNvPr id="30" name="Connecteur droit avec flèche 29"/>
            <p:cNvCxnSpPr/>
            <p:nvPr/>
          </p:nvCxnSpPr>
          <p:spPr>
            <a:xfrm>
              <a:off x="3495038" y="3961375"/>
              <a:ext cx="2127775" cy="1278"/>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rot="10800000">
              <a:off x="3437530" y="3401636"/>
              <a:ext cx="2357806"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Connecteur droit 33"/>
            <p:cNvCxnSpPr/>
            <p:nvPr/>
          </p:nvCxnSpPr>
          <p:spPr>
            <a:xfrm rot="10800000">
              <a:off x="3437530" y="4567121"/>
              <a:ext cx="2357806"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35" name="Connecteur droit avec flèche 34"/>
          <p:cNvCxnSpPr/>
          <p:nvPr/>
        </p:nvCxnSpPr>
        <p:spPr>
          <a:xfrm rot="10800000" flipV="1">
            <a:off x="5910351" y="4696193"/>
            <a:ext cx="1381456" cy="1278"/>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a:off x="3495038" y="1978007"/>
            <a:ext cx="2127775" cy="1423629"/>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910351" y="3410582"/>
            <a:ext cx="1184653" cy="1156538"/>
          </a:xfrm>
          <a:prstGeom prst="rect">
            <a:avLst/>
          </a:prstGeom>
        </p:spPr>
        <p:style>
          <a:lnRef idx="0">
            <a:schemeClr val="accent1"/>
          </a:lnRef>
          <a:fillRef idx="1003">
            <a:schemeClr val="lt1"/>
          </a:fillRef>
          <a:effectRef idx="3">
            <a:schemeClr val="accent1"/>
          </a:effectRef>
          <a:fontRef idx="minor">
            <a:schemeClr val="lt1"/>
          </a:fontRef>
        </p:style>
        <p:txBody>
          <a:bodyPr anchor="ctr"/>
          <a:lstStyle/>
          <a:p>
            <a:pPr algn="ctr" fontAlgn="auto">
              <a:spcBef>
                <a:spcPts val="0"/>
              </a:spcBef>
              <a:spcAft>
                <a:spcPts val="0"/>
              </a:spcAft>
              <a:defRPr/>
            </a:pPr>
            <a:r>
              <a:rPr lang="en-US" sz="6600" dirty="0">
                <a:solidFill>
                  <a:schemeClr val="tx1"/>
                </a:solidFill>
              </a:rPr>
              <a:t>?</a:t>
            </a:r>
            <a:endParaRPr lang="fr-FR" dirty="0">
              <a:solidFill>
                <a:schemeClr val="tx1"/>
              </a:solidFill>
            </a:endParaRPr>
          </a:p>
        </p:txBody>
      </p:sp>
      <p:grpSp>
        <p:nvGrpSpPr>
          <p:cNvPr id="4" name="Groupe 36"/>
          <p:cNvGrpSpPr/>
          <p:nvPr/>
        </p:nvGrpSpPr>
        <p:grpSpPr>
          <a:xfrm>
            <a:off x="2344889" y="2711546"/>
            <a:ext cx="821718" cy="562295"/>
            <a:chOff x="2344889" y="2711546"/>
            <a:chExt cx="821718" cy="562295"/>
          </a:xfrm>
        </p:grpSpPr>
        <p:cxnSp>
          <p:nvCxnSpPr>
            <p:cNvPr id="31" name="Connecteur droit 30"/>
            <p:cNvCxnSpPr/>
            <p:nvPr/>
          </p:nvCxnSpPr>
          <p:spPr>
            <a:xfrm rot="5400000">
              <a:off x="2064380" y="2992055"/>
              <a:ext cx="561017"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rot="5400000">
              <a:off x="2886098" y="2992055"/>
              <a:ext cx="561017"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rot="5400000">
              <a:off x="2468210" y="2992055"/>
              <a:ext cx="562295" cy="1278"/>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9" name="Rectangle 18"/>
          <p:cNvSpPr/>
          <p:nvPr/>
        </p:nvSpPr>
        <p:spPr>
          <a:xfrm>
            <a:off x="1894584" y="3272564"/>
            <a:ext cx="5568468" cy="1424908"/>
          </a:xfrm>
          <a:prstGeom prst="rect">
            <a:avLst/>
          </a:prstGeom>
          <a:noFill/>
          <a:ln w="571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xit"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7124</TotalTime>
  <Words>1904</Words>
  <Application>Microsoft Office PowerPoint</Application>
  <PresentationFormat>Affichage à l'écran (16:9)</PresentationFormat>
  <Paragraphs>372</Paragraphs>
  <Slides>48</Slides>
  <Notes>30</Notes>
  <HiddenSlides>0</HiddenSlides>
  <MMClips>7</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48</vt:i4>
      </vt:variant>
    </vt:vector>
  </HeadingPairs>
  <TitlesOfParts>
    <vt:vector size="51" baseType="lpstr">
      <vt:lpstr>Office Theme</vt:lpstr>
      <vt:lpstr>2_Office Theme</vt:lpstr>
      <vt:lpstr>Équation</vt:lpstr>
      <vt:lpstr>By-example Synthesis of Architectural Textures</vt:lpstr>
      <vt:lpstr>Architectural textures?</vt:lpstr>
      <vt:lpstr>Difficulties</vt:lpstr>
      <vt:lpstr>Same texture, different surfaces</vt:lpstr>
      <vt:lpstr>Texture synthesis, retargetting</vt:lpstr>
      <vt:lpstr>Specialized to content</vt:lpstr>
      <vt:lpstr>Our approach</vt:lpstr>
      <vt:lpstr>Overview</vt:lpstr>
      <vt:lpstr>Bi-directional synthesis</vt:lpstr>
      <vt:lpstr>Properties of architectural textures</vt:lpstr>
      <vt:lpstr>Parallel cuts</vt:lpstr>
      <vt:lpstr>Image strips</vt:lpstr>
      <vt:lpstr>Finding pairs of cuts</vt:lpstr>
      <vt:lpstr>Finding pairs of cuts</vt:lpstr>
      <vt:lpstr>Growing images</vt:lpstr>
      <vt:lpstr>Diapositive 16</vt:lpstr>
      <vt:lpstr>Graph</vt:lpstr>
      <vt:lpstr>Growth edges</vt:lpstr>
      <vt:lpstr>Start edges</vt:lpstr>
      <vt:lpstr>Diapositive 20</vt:lpstr>
      <vt:lpstr>Synthesis as shortest path</vt:lpstr>
      <vt:lpstr>Diapositive 22</vt:lpstr>
      <vt:lpstr>Diapositive 23</vt:lpstr>
      <vt:lpstr>Diapositive 24</vt:lpstr>
      <vt:lpstr>Diapositive 25</vt:lpstr>
      <vt:lpstr>Diapositive 26</vt:lpstr>
      <vt:lpstr>Overview</vt:lpstr>
      <vt:lpstr>Problem:  Repetitions on enlargements</vt:lpstr>
      <vt:lpstr>Synthesis Control</vt:lpstr>
      <vt:lpstr>Limiting Repetitions</vt:lpstr>
      <vt:lpstr>Frequency View</vt:lpstr>
      <vt:lpstr>Constraint on Windowed Histogram</vt:lpstr>
      <vt:lpstr>Pruning Growth-edges</vt:lpstr>
      <vt:lpstr>ξ = 100, R = 2 (default values)</vt:lpstr>
      <vt:lpstr>Synthesis Control</vt:lpstr>
      <vt:lpstr>Variations</vt:lpstr>
      <vt:lpstr>Variations</vt:lpstr>
      <vt:lpstr>Synthesis Control</vt:lpstr>
      <vt:lpstr>Feature Positioning 1        Split Path</vt:lpstr>
      <vt:lpstr>Feature Positioning 2    “drag’n’drop”</vt:lpstr>
      <vt:lpstr>Overview</vt:lpstr>
      <vt:lpstr>Compact Representation for Large Environment</vt:lpstr>
      <vt:lpstr>Cut Table</vt:lpstr>
      <vt:lpstr>City Video</vt:lpstr>
      <vt:lpstr>Summary</vt:lpstr>
      <vt:lpstr>Limitations</vt:lpstr>
      <vt:lpstr>Acknowledgements and credits</vt:lpstr>
      <vt:lpstr>Thank you</vt:lpstr>
    </vt:vector>
  </TitlesOfParts>
  <Company>Northeastern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2010</dc:title>
  <dc:creator>Terrence Masson</dc:creator>
  <cp:lastModifiedBy>slefebvr</cp:lastModifiedBy>
  <cp:revision>626</cp:revision>
  <dcterms:created xsi:type="dcterms:W3CDTF">2010-04-07T23:52:34Z</dcterms:created>
  <dcterms:modified xsi:type="dcterms:W3CDTF">2010-08-20T12:26:50Z</dcterms:modified>
</cp:coreProperties>
</file>